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65" r:id="rId2"/>
    <p:sldId id="259" r:id="rId3"/>
    <p:sldId id="269" r:id="rId4"/>
    <p:sldId id="262" r:id="rId5"/>
    <p:sldId id="257" r:id="rId6"/>
    <p:sldId id="258" r:id="rId7"/>
    <p:sldId id="263" r:id="rId8"/>
    <p:sldId id="264" r:id="rId9"/>
    <p:sldId id="268" r:id="rId10"/>
    <p:sldId id="270"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D00"/>
    <a:srgbClr val="E26100"/>
    <a:srgbClr val="C74F05"/>
    <a:srgbClr val="54A91B"/>
    <a:srgbClr val="E6AF00"/>
    <a:srgbClr val="6BB026"/>
    <a:srgbClr val="ADDB7B"/>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84" y="444"/>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12133-CBF8-4AB1-A4B2-89E111E66054}" type="datetimeFigureOut">
              <a:rPr lang="fr-FR" smtClean="0"/>
              <a:t>26/11/2021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BD10A-377D-4450-8DD7-EE159C824617}" type="slidenum">
              <a:rPr lang="fr-FR" smtClean="0"/>
              <a:t>‹N°›</a:t>
            </a:fld>
            <a:endParaRPr lang="fr-FR"/>
          </a:p>
        </p:txBody>
      </p:sp>
    </p:spTree>
    <p:extLst>
      <p:ext uri="{BB962C8B-B14F-4D97-AF65-F5344CB8AC3E}">
        <p14:creationId xmlns:p14="http://schemas.microsoft.com/office/powerpoint/2010/main" val="103374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99BD10A-377D-4450-8DD7-EE159C824617}" type="slidenum">
              <a:rPr lang="fr-FR" smtClean="0"/>
              <a:t>6</a:t>
            </a:fld>
            <a:endParaRPr lang="fr-FR"/>
          </a:p>
        </p:txBody>
      </p:sp>
    </p:spTree>
    <p:extLst>
      <p:ext uri="{BB962C8B-B14F-4D97-AF65-F5344CB8AC3E}">
        <p14:creationId xmlns:p14="http://schemas.microsoft.com/office/powerpoint/2010/main" val="2676418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D7148D5-5903-4EFC-ADF2-B279007A1969}" type="datetimeFigureOut">
              <a:rPr lang="fr-FR" smtClean="0"/>
              <a:t>26/11/2021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185393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7148D5-5903-4EFC-ADF2-B279007A1969}" type="datetimeFigureOut">
              <a:rPr lang="fr-FR" smtClean="0"/>
              <a:t>26/11/2021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314496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7148D5-5903-4EFC-ADF2-B279007A1969}" type="datetimeFigureOut">
              <a:rPr lang="fr-FR" smtClean="0"/>
              <a:t>26/11/2021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304484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7148D5-5903-4EFC-ADF2-B279007A1969}" type="datetimeFigureOut">
              <a:rPr lang="fr-FR" smtClean="0"/>
              <a:t>26/11/2021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31933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D7148D5-5903-4EFC-ADF2-B279007A1969}" type="datetimeFigureOut">
              <a:rPr lang="fr-FR" smtClean="0"/>
              <a:t>26/11/2021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2474194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D7148D5-5903-4EFC-ADF2-B279007A1969}" type="datetimeFigureOut">
              <a:rPr lang="fr-FR" smtClean="0"/>
              <a:t>26/11/2021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370500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D7148D5-5903-4EFC-ADF2-B279007A1969}" type="datetimeFigureOut">
              <a:rPr lang="fr-FR" smtClean="0"/>
              <a:t>26/11/2021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64285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D7148D5-5903-4EFC-ADF2-B279007A1969}" type="datetimeFigureOut">
              <a:rPr lang="fr-FR" smtClean="0"/>
              <a:t>26/11/2021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4005106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7148D5-5903-4EFC-ADF2-B279007A1969}" type="datetimeFigureOut">
              <a:rPr lang="fr-FR" smtClean="0"/>
              <a:t>26/11/2021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262616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D7148D5-5903-4EFC-ADF2-B279007A1969}" type="datetimeFigureOut">
              <a:rPr lang="fr-FR" smtClean="0"/>
              <a:t>26/11/2021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184471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D7148D5-5903-4EFC-ADF2-B279007A1969}" type="datetimeFigureOut">
              <a:rPr lang="fr-FR" smtClean="0"/>
              <a:t>26/11/2021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101CCE-3B75-424A-8F5F-837AC007B041}" type="slidenum">
              <a:rPr lang="fr-FR" smtClean="0"/>
              <a:t>‹N°›</a:t>
            </a:fld>
            <a:endParaRPr lang="fr-FR"/>
          </a:p>
        </p:txBody>
      </p:sp>
    </p:spTree>
    <p:extLst>
      <p:ext uri="{BB962C8B-B14F-4D97-AF65-F5344CB8AC3E}">
        <p14:creationId xmlns:p14="http://schemas.microsoft.com/office/powerpoint/2010/main" val="1137501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7148D5-5903-4EFC-ADF2-B279007A1969}" type="datetimeFigureOut">
              <a:rPr lang="fr-FR" smtClean="0"/>
              <a:t>26/11/2021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1CCE-3B75-424A-8F5F-837AC007B041}" type="slidenum">
              <a:rPr lang="fr-FR" smtClean="0"/>
              <a:t>‹N°›</a:t>
            </a:fld>
            <a:endParaRPr lang="fr-FR"/>
          </a:p>
        </p:txBody>
      </p:sp>
    </p:spTree>
    <p:extLst>
      <p:ext uri="{BB962C8B-B14F-4D97-AF65-F5344CB8AC3E}">
        <p14:creationId xmlns:p14="http://schemas.microsoft.com/office/powerpoint/2010/main" val="4019457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hyperlink" Target="https://www.linkedin.com/company/dsi-m%C3%A9diterran%C3%A9e-entreprise-adapt%C3%A9e-et-solidaire/" TargetMode="External"/><Relationship Id="rId4" Type="http://schemas.openxmlformats.org/officeDocument/2006/relationships/hyperlink" Target="https://www.linkedin.com/feed/hashtag/?keywords=duoday&amp;highlightedUpdateUrns=urn:li:activity:68671865332046602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txBox="1">
            <a:spLocks/>
          </p:cNvSpPr>
          <p:nvPr/>
        </p:nvSpPr>
        <p:spPr>
          <a:xfrm>
            <a:off x="1524000" y="5154752"/>
            <a:ext cx="9144000" cy="416169"/>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fr-FR" sz="2400" dirty="0" smtClean="0"/>
              <a:t>Retours d’expériences d’immersion en entreprise</a:t>
            </a:r>
            <a:endParaRPr lang="fr-FR" sz="2400" dirty="0"/>
          </a:p>
        </p:txBody>
      </p:sp>
      <p:pic>
        <p:nvPicPr>
          <p:cNvPr id="6146" name="Picture 2" descr="DuoDay une nouvelle édition promette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1172" y="1972615"/>
            <a:ext cx="5618256" cy="257069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643173" y="3097525"/>
            <a:ext cx="4704200" cy="1107996"/>
          </a:xfrm>
          <a:prstGeom prst="rect">
            <a:avLst/>
          </a:prstGeom>
          <a:noFill/>
        </p:spPr>
        <p:txBody>
          <a:bodyPr wrap="square" rtlCol="0">
            <a:spAutoFit/>
          </a:bodyPr>
          <a:lstStyle/>
          <a:p>
            <a:r>
              <a:rPr lang="fr-FR" sz="5400" b="1" dirty="0" smtClean="0">
                <a:solidFill>
                  <a:schemeClr val="bg1"/>
                </a:solidFill>
                <a:effectLst>
                  <a:glow rad="139700">
                    <a:srgbClr val="E26100"/>
                  </a:glow>
                </a:effectLst>
              </a:rPr>
              <a:t>Edition</a:t>
            </a:r>
            <a:r>
              <a:rPr lang="fr-FR" sz="6600" b="1" dirty="0" smtClean="0">
                <a:solidFill>
                  <a:schemeClr val="bg1"/>
                </a:solidFill>
                <a:effectLst>
                  <a:glow rad="139700">
                    <a:srgbClr val="E26100"/>
                  </a:glow>
                </a:effectLst>
              </a:rPr>
              <a:t> 2021</a:t>
            </a:r>
            <a:endParaRPr lang="fr-FR" sz="6600" b="1" dirty="0">
              <a:solidFill>
                <a:schemeClr val="bg1"/>
              </a:solidFill>
              <a:effectLst>
                <a:glow rad="139700">
                  <a:srgbClr val="E26100"/>
                </a:glow>
              </a:effectLst>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69085" t="927" r="23186" b="-251"/>
          <a:stretch/>
        </p:blipFill>
        <p:spPr>
          <a:xfrm>
            <a:off x="0" y="0"/>
            <a:ext cx="800100" cy="6858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7774" y="305729"/>
            <a:ext cx="4260516" cy="630201"/>
          </a:xfrm>
          <a:prstGeom prst="rect">
            <a:avLst/>
          </a:prstGeom>
        </p:spPr>
      </p:pic>
    </p:spTree>
    <p:extLst>
      <p:ext uri="{BB962C8B-B14F-4D97-AF65-F5344CB8AC3E}">
        <p14:creationId xmlns:p14="http://schemas.microsoft.com/office/powerpoint/2010/main" val="2745525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1"/>
          <p:cNvSpPr txBox="1">
            <a:spLocks/>
          </p:cNvSpPr>
          <p:nvPr/>
        </p:nvSpPr>
        <p:spPr>
          <a:xfrm>
            <a:off x="345755" y="2129864"/>
            <a:ext cx="3896585" cy="505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800" b="1" dirty="0" smtClean="0">
                <a:latin typeface="Arial" panose="020B0604020202020204" pitchFamily="34" charset="0"/>
                <a:cs typeface="Arial" panose="020B0604020202020204" pitchFamily="34" charset="0"/>
              </a:rPr>
              <a:t>NICE MATIN</a:t>
            </a:r>
            <a:endParaRPr lang="fr-FR" sz="2800" dirty="0">
              <a:latin typeface="Arial" panose="020B0604020202020204" pitchFamily="34" charset="0"/>
              <a:cs typeface="Arial" panose="020B0604020202020204" pitchFamily="34" charset="0"/>
            </a:endParaRPr>
          </a:p>
        </p:txBody>
      </p:sp>
      <p:sp>
        <p:nvSpPr>
          <p:cNvPr id="34" name="Espace réservé du texte 3"/>
          <p:cNvSpPr txBox="1">
            <a:spLocks/>
          </p:cNvSpPr>
          <p:nvPr/>
        </p:nvSpPr>
        <p:spPr>
          <a:xfrm>
            <a:off x="378882" y="2806798"/>
            <a:ext cx="2188047" cy="16732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fr-FR" sz="1400" dirty="0" smtClean="0">
                <a:latin typeface="Arial" panose="020B0604020202020204" pitchFamily="34" charset="0"/>
                <a:cs typeface="Arial" panose="020B0604020202020204" pitchFamily="34" charset="0"/>
              </a:rPr>
              <a:t>Un article rédigé par les journalistes de Nice Matin relatif à leur première participation à la journée du DUO DAY.</a:t>
            </a:r>
            <a:endParaRPr lang="fr-FR" sz="1400" dirty="0">
              <a:latin typeface="Arial" panose="020B0604020202020204" pitchFamily="34" charset="0"/>
              <a:cs typeface="Arial" panose="020B0604020202020204" pitchFamily="34" charset="0"/>
            </a:endParaRPr>
          </a:p>
        </p:txBody>
      </p:sp>
      <p:sp>
        <p:nvSpPr>
          <p:cNvPr id="39" name="Ellipse 38"/>
          <p:cNvSpPr/>
          <p:nvPr/>
        </p:nvSpPr>
        <p:spPr>
          <a:xfrm>
            <a:off x="448679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Larme 13"/>
          <p:cNvSpPr/>
          <p:nvPr/>
        </p:nvSpPr>
        <p:spPr>
          <a:xfrm>
            <a:off x="10578632" y="1424674"/>
            <a:ext cx="1351998" cy="1351998"/>
          </a:xfrm>
          <a:prstGeom prst="teardrop">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40" name="Ellipse 39"/>
          <p:cNvSpPr/>
          <p:nvPr/>
        </p:nvSpPr>
        <p:spPr>
          <a:xfrm>
            <a:off x="583723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718766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2"/>
          <a:stretch>
            <a:fillRect/>
          </a:stretch>
        </p:blipFill>
        <p:spPr>
          <a:xfrm rot="371280">
            <a:off x="7790600" y="2184673"/>
            <a:ext cx="2028827" cy="4104429"/>
          </a:xfrm>
          <a:prstGeom prst="rect">
            <a:avLst/>
          </a:prstGeom>
          <a:ln>
            <a:noFill/>
          </a:ln>
          <a:effectLst>
            <a:outerShdw blurRad="292100" dist="139700" dir="2700000" algn="tl" rotWithShape="0">
              <a:srgbClr val="333333">
                <a:alpha val="65000"/>
              </a:srgbClr>
            </a:outerShdw>
          </a:effectLst>
        </p:spPr>
      </p:pic>
      <p:sp>
        <p:nvSpPr>
          <p:cNvPr id="42" name="Ellipse 41"/>
          <p:cNvSpPr/>
          <p:nvPr/>
        </p:nvSpPr>
        <p:spPr>
          <a:xfrm>
            <a:off x="853810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988853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Arrondir un rectangle avec un coin du même côté 43"/>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sp>
        <p:nvSpPr>
          <p:cNvPr id="51" name="Ellipse 50"/>
          <p:cNvSpPr/>
          <p:nvPr/>
        </p:nvSpPr>
        <p:spPr>
          <a:xfrm>
            <a:off x="9888539" y="108339"/>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5</a:t>
            </a:r>
          </a:p>
        </p:txBody>
      </p:sp>
      <p:sp>
        <p:nvSpPr>
          <p:cNvPr id="47" name="Ellipse 46"/>
          <p:cNvSpPr/>
          <p:nvPr/>
        </p:nvSpPr>
        <p:spPr>
          <a:xfrm>
            <a:off x="466579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1</a:t>
            </a:r>
            <a:endParaRPr lang="fr-FR" sz="3200" dirty="0">
              <a:solidFill>
                <a:schemeClr val="accent6"/>
              </a:solidFill>
            </a:endParaRPr>
          </a:p>
        </p:txBody>
      </p:sp>
      <p:sp>
        <p:nvSpPr>
          <p:cNvPr id="48" name="Ellipse 47"/>
          <p:cNvSpPr/>
          <p:nvPr/>
        </p:nvSpPr>
        <p:spPr>
          <a:xfrm>
            <a:off x="6027331"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2</a:t>
            </a:r>
          </a:p>
        </p:txBody>
      </p:sp>
      <p:sp>
        <p:nvSpPr>
          <p:cNvPr id="49" name="Ellipse 48"/>
          <p:cNvSpPr/>
          <p:nvPr/>
        </p:nvSpPr>
        <p:spPr>
          <a:xfrm>
            <a:off x="7364687"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3</a:t>
            </a:r>
            <a:endParaRPr lang="fr-FR" dirty="0">
              <a:solidFill>
                <a:schemeClr val="accent6"/>
              </a:solidFill>
            </a:endParaRPr>
          </a:p>
        </p:txBody>
      </p:sp>
      <p:sp>
        <p:nvSpPr>
          <p:cNvPr id="50" name="Ellipse 49"/>
          <p:cNvSpPr/>
          <p:nvPr/>
        </p:nvSpPr>
        <p:spPr>
          <a:xfrm>
            <a:off x="8722257"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4</a:t>
            </a:r>
          </a:p>
        </p:txBody>
      </p:sp>
      <p:pic>
        <p:nvPicPr>
          <p:cNvPr id="52" name="Imag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
        <p:nvSpPr>
          <p:cNvPr id="5" name="Rectangle 4"/>
          <p:cNvSpPr/>
          <p:nvPr/>
        </p:nvSpPr>
        <p:spPr>
          <a:xfrm>
            <a:off x="176399" y="6432929"/>
            <a:ext cx="9068339" cy="276999"/>
          </a:xfrm>
          <a:prstGeom prst="rect">
            <a:avLst/>
          </a:prstGeom>
        </p:spPr>
        <p:txBody>
          <a:bodyPr wrap="square">
            <a:spAutoFit/>
          </a:bodyPr>
          <a:lstStyle/>
          <a:p>
            <a:r>
              <a:rPr lang="fr-FR" sz="1200" b="1" i="1" dirty="0" smtClean="0">
                <a:solidFill>
                  <a:schemeClr val="tx1">
                    <a:lumMod val="85000"/>
                    <a:lumOff val="15000"/>
                  </a:schemeClr>
                </a:solidFill>
              </a:rPr>
              <a:t>Lien de l’article: </a:t>
            </a:r>
            <a:r>
              <a:rPr lang="fr-FR" sz="1200" i="1" dirty="0" smtClean="0">
                <a:solidFill>
                  <a:schemeClr val="tx1">
                    <a:lumMod val="85000"/>
                    <a:lumOff val="15000"/>
                  </a:schemeClr>
                </a:solidFill>
              </a:rPr>
              <a:t>https</a:t>
            </a:r>
            <a:r>
              <a:rPr lang="fr-FR" sz="1200" i="1" dirty="0">
                <a:solidFill>
                  <a:schemeClr val="tx1">
                    <a:lumMod val="85000"/>
                    <a:lumOff val="15000"/>
                  </a:schemeClr>
                </a:solidFill>
              </a:rPr>
              <a:t>://www.nicematin.com/emploi/duoday-une-journee-pour-favoriser-l-inclusion-727981</a:t>
            </a: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6849" y="2011628"/>
            <a:ext cx="1041573" cy="265601"/>
          </a:xfrm>
          <a:prstGeom prst="rect">
            <a:avLst/>
          </a:prstGeom>
        </p:spPr>
      </p:pic>
      <p:pic>
        <p:nvPicPr>
          <p:cNvPr id="6" name="Image 5"/>
          <p:cNvPicPr>
            <a:picLocks noChangeAspect="1"/>
          </p:cNvPicPr>
          <p:nvPr/>
        </p:nvPicPr>
        <p:blipFill>
          <a:blip r:embed="rId5"/>
          <a:stretch>
            <a:fillRect/>
          </a:stretch>
        </p:blipFill>
        <p:spPr>
          <a:xfrm rot="21435139">
            <a:off x="3424689" y="2075546"/>
            <a:ext cx="4123360" cy="3807673"/>
          </a:xfrm>
          <a:prstGeom prst="rect">
            <a:avLst/>
          </a:prstGeom>
          <a:ln>
            <a:noFill/>
          </a:ln>
          <a:effectLst>
            <a:outerShdw blurRad="292100" dist="139700" dir="2700000" algn="tl" rotWithShape="0">
              <a:srgbClr val="333333">
                <a:alpha val="65000"/>
              </a:srgbClr>
            </a:outerShdw>
          </a:effectLst>
        </p:spPr>
      </p:pic>
      <p:sp>
        <p:nvSpPr>
          <p:cNvPr id="28" name="Titre 1"/>
          <p:cNvSpPr txBox="1">
            <a:spLocks/>
          </p:cNvSpPr>
          <p:nvPr/>
        </p:nvSpPr>
        <p:spPr>
          <a:xfrm>
            <a:off x="378883" y="1303215"/>
            <a:ext cx="5458351" cy="505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800" dirty="0" smtClean="0">
                <a:solidFill>
                  <a:schemeClr val="bg1"/>
                </a:solidFill>
                <a:effectLst>
                  <a:glow rad="139700">
                    <a:srgbClr val="DA5D00">
                      <a:alpha val="40000"/>
                    </a:srgbClr>
                  </a:glow>
                </a:effectLst>
                <a:latin typeface="Arial" panose="020B0604020202020204" pitchFamily="34" charset="0"/>
                <a:cs typeface="Arial" panose="020B0604020202020204" pitchFamily="34" charset="0"/>
              </a:rPr>
              <a:t>VU DANS LA PRESSE</a:t>
            </a:r>
            <a:endParaRPr lang="fr-FR" sz="2800" dirty="0">
              <a:solidFill>
                <a:schemeClr val="bg1"/>
              </a:solidFill>
              <a:effectLst>
                <a:glow rad="139700">
                  <a:srgbClr val="DA5D00">
                    <a:alpha val="40000"/>
                  </a:srgbClr>
                </a:glow>
              </a:effectLst>
              <a:latin typeface="Arial" panose="020B0604020202020204" pitchFamily="34" charset="0"/>
              <a:cs typeface="Arial" panose="020B0604020202020204" pitchFamily="34" charset="0"/>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55" y="4480053"/>
            <a:ext cx="2461810" cy="1700243"/>
          </a:xfrm>
          <a:prstGeom prst="rect">
            <a:avLst/>
          </a:prstGeom>
        </p:spPr>
      </p:pic>
    </p:spTree>
    <p:extLst>
      <p:ext uri="{BB962C8B-B14F-4D97-AF65-F5344CB8AC3E}">
        <p14:creationId xmlns:p14="http://schemas.microsoft.com/office/powerpoint/2010/main" val="1817847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8651" y="165368"/>
            <a:ext cx="3061781" cy="4601183"/>
          </a:xfrm>
        </p:spPr>
        <p:txBody>
          <a:bodyPr>
            <a:normAutofit/>
          </a:bodyPr>
          <a:lstStyle/>
          <a:p>
            <a:pPr>
              <a:lnSpc>
                <a:spcPct val="100000"/>
              </a:lnSpc>
            </a:pPr>
            <a:r>
              <a:rPr lang="fr-FR" sz="4000" dirty="0" smtClean="0">
                <a:solidFill>
                  <a:schemeClr val="bg2">
                    <a:lumMod val="25000"/>
                  </a:schemeClr>
                </a:solidFill>
                <a:latin typeface="Arial" panose="020B0604020202020204" pitchFamily="34" charset="0"/>
                <a:cs typeface="Arial" panose="020B0604020202020204" pitchFamily="34" charset="0"/>
              </a:rPr>
              <a:t>Quelques mots sur le </a:t>
            </a:r>
            <a:r>
              <a:rPr lang="fr-FR" sz="4800" dirty="0" smtClean="0">
                <a:solidFill>
                  <a:schemeClr val="bg1"/>
                </a:solidFill>
                <a:effectLst>
                  <a:glow rad="139700">
                    <a:srgbClr val="54A91B"/>
                  </a:glow>
                </a:effectLst>
                <a:latin typeface="Arial" panose="020B0604020202020204" pitchFamily="34" charset="0"/>
                <a:cs typeface="Arial" panose="020B0604020202020204" pitchFamily="34" charset="0"/>
              </a:rPr>
              <a:t>DUO DAY</a:t>
            </a:r>
            <a:endParaRPr lang="fr-FR" sz="4800" dirty="0">
              <a:solidFill>
                <a:schemeClr val="bg1"/>
              </a:solidFill>
              <a:effectLst>
                <a:glow rad="139700">
                  <a:srgbClr val="54A91B"/>
                </a:glow>
              </a:effectLst>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4525416" y="2358506"/>
            <a:ext cx="7414804" cy="2426737"/>
          </a:xfrm>
        </p:spPr>
        <p:txBody>
          <a:bodyPr>
            <a:normAutofit/>
          </a:bodyPr>
          <a:lstStyle/>
          <a:p>
            <a:r>
              <a:rPr lang="fr-FR" sz="2000" dirty="0" smtClean="0">
                <a:solidFill>
                  <a:schemeClr val="tx1">
                    <a:lumMod val="75000"/>
                    <a:lumOff val="25000"/>
                  </a:schemeClr>
                </a:solidFill>
              </a:rPr>
              <a:t>Expérience </a:t>
            </a:r>
            <a:r>
              <a:rPr lang="fr-FR" sz="2000" b="1" dirty="0" smtClean="0">
                <a:solidFill>
                  <a:schemeClr val="tx1">
                    <a:lumMod val="75000"/>
                    <a:lumOff val="25000"/>
                  </a:schemeClr>
                </a:solidFill>
              </a:rPr>
              <a:t>immersive </a:t>
            </a:r>
            <a:r>
              <a:rPr lang="fr-FR" sz="2000" dirty="0" smtClean="0">
                <a:solidFill>
                  <a:schemeClr val="tx1">
                    <a:lumMod val="75000"/>
                    <a:lumOff val="25000"/>
                  </a:schemeClr>
                </a:solidFill>
              </a:rPr>
              <a:t>d’une journée en entreprise.</a:t>
            </a:r>
          </a:p>
          <a:p>
            <a:r>
              <a:rPr lang="fr-FR" sz="2000" dirty="0" smtClean="0">
                <a:solidFill>
                  <a:schemeClr val="tx1">
                    <a:lumMod val="75000"/>
                    <a:lumOff val="25000"/>
                  </a:schemeClr>
                </a:solidFill>
              </a:rPr>
              <a:t>Mise en situation</a:t>
            </a:r>
            <a:r>
              <a:rPr lang="fr-FR" sz="2000" b="1" dirty="0" smtClean="0">
                <a:solidFill>
                  <a:schemeClr val="tx1">
                    <a:lumMod val="75000"/>
                    <a:lumOff val="25000"/>
                  </a:schemeClr>
                </a:solidFill>
              </a:rPr>
              <a:t> réelle </a:t>
            </a:r>
            <a:r>
              <a:rPr lang="fr-FR" sz="2000" dirty="0" smtClean="0">
                <a:solidFill>
                  <a:schemeClr val="tx1">
                    <a:lumMod val="75000"/>
                    <a:lumOff val="25000"/>
                  </a:schemeClr>
                </a:solidFill>
              </a:rPr>
              <a:t>du quotidien de la profession.</a:t>
            </a:r>
          </a:p>
          <a:p>
            <a:r>
              <a:rPr lang="fr-FR" sz="2000" dirty="0" smtClean="0">
                <a:solidFill>
                  <a:schemeClr val="tx1">
                    <a:lumMod val="75000"/>
                    <a:lumOff val="25000"/>
                  </a:schemeClr>
                </a:solidFill>
              </a:rPr>
              <a:t>Un</a:t>
            </a:r>
            <a:r>
              <a:rPr lang="fr-FR" sz="2000" b="1" dirty="0" smtClean="0">
                <a:solidFill>
                  <a:schemeClr val="tx1">
                    <a:lumMod val="75000"/>
                    <a:lumOff val="25000"/>
                  </a:schemeClr>
                </a:solidFill>
              </a:rPr>
              <a:t> dialogue privilégié </a:t>
            </a:r>
            <a:r>
              <a:rPr lang="fr-FR" sz="2000" dirty="0" smtClean="0">
                <a:solidFill>
                  <a:schemeClr val="tx1">
                    <a:lumMod val="75000"/>
                    <a:lumOff val="25000"/>
                  </a:schemeClr>
                </a:solidFill>
              </a:rPr>
              <a:t>avec les accompagnateurs et les équipes.</a:t>
            </a:r>
          </a:p>
          <a:p>
            <a:r>
              <a:rPr lang="fr-FR" sz="2000" dirty="0" smtClean="0">
                <a:solidFill>
                  <a:schemeClr val="tx1">
                    <a:lumMod val="75000"/>
                    <a:lumOff val="25000"/>
                  </a:schemeClr>
                </a:solidFill>
              </a:rPr>
              <a:t>Une </a:t>
            </a:r>
            <a:r>
              <a:rPr lang="fr-FR" sz="2000" b="1" dirty="0" smtClean="0">
                <a:solidFill>
                  <a:schemeClr val="tx1">
                    <a:lumMod val="75000"/>
                    <a:lumOff val="25000"/>
                  </a:schemeClr>
                </a:solidFill>
              </a:rPr>
              <a:t>occasion</a:t>
            </a:r>
            <a:r>
              <a:rPr lang="fr-FR" sz="2000" dirty="0" smtClean="0">
                <a:solidFill>
                  <a:schemeClr val="tx1">
                    <a:lumMod val="75000"/>
                    <a:lumOff val="25000"/>
                  </a:schemeClr>
                </a:solidFill>
              </a:rPr>
              <a:t> idéale pour tester vos connaissances et compétences.</a:t>
            </a:r>
          </a:p>
          <a:p>
            <a:r>
              <a:rPr lang="fr-FR" sz="2000" dirty="0" smtClean="0">
                <a:solidFill>
                  <a:schemeClr val="tx1">
                    <a:lumMod val="75000"/>
                    <a:lumOff val="25000"/>
                  </a:schemeClr>
                </a:solidFill>
              </a:rPr>
              <a:t>Un </a:t>
            </a:r>
            <a:r>
              <a:rPr lang="fr-FR" sz="2000" b="1" dirty="0" smtClean="0">
                <a:solidFill>
                  <a:schemeClr val="tx1">
                    <a:lumMod val="75000"/>
                    <a:lumOff val="25000"/>
                  </a:schemeClr>
                </a:solidFill>
              </a:rPr>
              <a:t>tremplin</a:t>
            </a:r>
            <a:r>
              <a:rPr lang="fr-FR" sz="2000" dirty="0" smtClean="0">
                <a:solidFill>
                  <a:schemeClr val="tx1">
                    <a:lumMod val="75000"/>
                    <a:lumOff val="25000"/>
                  </a:schemeClr>
                </a:solidFill>
              </a:rPr>
              <a:t> pour l’emploi. </a:t>
            </a:r>
          </a:p>
          <a:p>
            <a:r>
              <a:rPr lang="fr-FR" sz="2000" dirty="0" smtClean="0">
                <a:solidFill>
                  <a:schemeClr val="tx1">
                    <a:lumMod val="75000"/>
                    <a:lumOff val="25000"/>
                  </a:schemeClr>
                </a:solidFill>
              </a:rPr>
              <a:t>L’</a:t>
            </a:r>
            <a:r>
              <a:rPr lang="fr-FR" sz="2000" b="1" dirty="0" smtClean="0">
                <a:solidFill>
                  <a:schemeClr val="tx1">
                    <a:lumMod val="75000"/>
                    <a:lumOff val="25000"/>
                  </a:schemeClr>
                </a:solidFill>
              </a:rPr>
              <a:t>opportunité</a:t>
            </a:r>
            <a:r>
              <a:rPr lang="fr-FR" sz="2000" dirty="0" smtClean="0">
                <a:solidFill>
                  <a:schemeClr val="tx1">
                    <a:lumMod val="75000"/>
                    <a:lumOff val="25000"/>
                  </a:schemeClr>
                </a:solidFill>
              </a:rPr>
              <a:t> de confirmer votre choix de voie professionnelle.</a:t>
            </a:r>
            <a:endParaRPr lang="fr-FR" sz="2000" dirty="0">
              <a:solidFill>
                <a:schemeClr val="tx1">
                  <a:lumMod val="75000"/>
                  <a:lumOff val="25000"/>
                </a:schemeClr>
              </a:solidFill>
            </a:endParaRPr>
          </a:p>
        </p:txBody>
      </p:sp>
      <p:sp>
        <p:nvSpPr>
          <p:cNvPr id="4" name="Bulle ronde 3"/>
          <p:cNvSpPr/>
          <p:nvPr/>
        </p:nvSpPr>
        <p:spPr>
          <a:xfrm>
            <a:off x="3350153" y="2456876"/>
            <a:ext cx="714374" cy="533400"/>
          </a:xfrm>
          <a:prstGeom prst="wedgeEllipseCallout">
            <a:avLst>
              <a:gd name="adj1" fmla="val -45316"/>
              <a:gd name="adj2" fmla="val 56821"/>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Arrondir un rectangle avec un coin du même côté 4"/>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
        <p:nvSpPr>
          <p:cNvPr id="8" name="Ellipse 7"/>
          <p:cNvSpPr/>
          <p:nvPr/>
        </p:nvSpPr>
        <p:spPr>
          <a:xfrm>
            <a:off x="4486799" y="108339"/>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1</a:t>
            </a:r>
            <a:endParaRPr lang="fr-FR" sz="3200" dirty="0">
              <a:solidFill>
                <a:schemeClr val="bg1"/>
              </a:solidFill>
            </a:endParaRPr>
          </a:p>
        </p:txBody>
      </p:sp>
      <p:sp>
        <p:nvSpPr>
          <p:cNvPr id="14" name="Ellipse 13"/>
          <p:cNvSpPr/>
          <p:nvPr/>
        </p:nvSpPr>
        <p:spPr>
          <a:xfrm>
            <a:off x="6018730"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2</a:t>
            </a:r>
            <a:endParaRPr lang="fr-FR" sz="3200" dirty="0">
              <a:solidFill>
                <a:schemeClr val="accent6"/>
              </a:solidFill>
            </a:endParaRPr>
          </a:p>
        </p:txBody>
      </p:sp>
      <p:sp>
        <p:nvSpPr>
          <p:cNvPr id="15" name="Ellipse 14"/>
          <p:cNvSpPr/>
          <p:nvPr/>
        </p:nvSpPr>
        <p:spPr>
          <a:xfrm>
            <a:off x="736666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3</a:t>
            </a:r>
            <a:endParaRPr lang="fr-FR" sz="3200" dirty="0">
              <a:solidFill>
                <a:schemeClr val="accent6"/>
              </a:solidFill>
            </a:endParaRPr>
          </a:p>
        </p:txBody>
      </p:sp>
      <p:sp>
        <p:nvSpPr>
          <p:cNvPr id="16" name="Ellipse 15"/>
          <p:cNvSpPr/>
          <p:nvPr/>
        </p:nvSpPr>
        <p:spPr>
          <a:xfrm>
            <a:off x="8717102"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4</a:t>
            </a:r>
            <a:endParaRPr lang="fr-FR" dirty="0">
              <a:solidFill>
                <a:schemeClr val="accent6"/>
              </a:solidFill>
            </a:endParaRPr>
          </a:p>
        </p:txBody>
      </p:sp>
      <p:sp>
        <p:nvSpPr>
          <p:cNvPr id="17" name="Ellipse 16"/>
          <p:cNvSpPr/>
          <p:nvPr/>
        </p:nvSpPr>
        <p:spPr>
          <a:xfrm>
            <a:off x="10073481"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5</a:t>
            </a:r>
            <a:endParaRPr lang="fr-FR" sz="3200" dirty="0">
              <a:solidFill>
                <a:schemeClr val="accent6"/>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68" y="3731921"/>
            <a:ext cx="3043191" cy="2934874"/>
          </a:xfrm>
          <a:prstGeom prst="rect">
            <a:avLst/>
          </a:prstGeom>
        </p:spPr>
      </p:pic>
    </p:spTree>
    <p:extLst>
      <p:ext uri="{BB962C8B-B14F-4D97-AF65-F5344CB8AC3E}">
        <p14:creationId xmlns:p14="http://schemas.microsoft.com/office/powerpoint/2010/main" val="9518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8651" y="778023"/>
            <a:ext cx="3061781" cy="3661773"/>
          </a:xfrm>
        </p:spPr>
        <p:txBody>
          <a:bodyPr>
            <a:normAutofit/>
          </a:bodyPr>
          <a:lstStyle/>
          <a:p>
            <a:pPr>
              <a:lnSpc>
                <a:spcPct val="100000"/>
              </a:lnSpc>
            </a:pPr>
            <a:r>
              <a:rPr lang="fr-FR" sz="4000" dirty="0" smtClean="0">
                <a:solidFill>
                  <a:schemeClr val="bg2">
                    <a:lumMod val="25000"/>
                  </a:schemeClr>
                </a:solidFill>
                <a:latin typeface="Arial" panose="020B0604020202020204" pitchFamily="34" charset="0"/>
                <a:cs typeface="Arial" panose="020B0604020202020204" pitchFamily="34" charset="0"/>
              </a:rPr>
              <a:t>Quelques chiffres </a:t>
            </a:r>
            <a:r>
              <a:rPr lang="fr-FR" sz="4000" dirty="0" smtClean="0">
                <a:latin typeface="Arial" panose="020B0604020202020204" pitchFamily="34" charset="0"/>
                <a:cs typeface="Arial" panose="020B0604020202020204" pitchFamily="34" charset="0"/>
              </a:rPr>
              <a:t/>
            </a:r>
            <a:br>
              <a:rPr lang="fr-FR" sz="4000" dirty="0" smtClean="0">
                <a:latin typeface="Arial" panose="020B0604020202020204" pitchFamily="34" charset="0"/>
                <a:cs typeface="Arial" panose="020B0604020202020204" pitchFamily="34" charset="0"/>
              </a:rPr>
            </a:br>
            <a:r>
              <a:rPr lang="fr-FR" sz="4800" dirty="0" smtClean="0">
                <a:solidFill>
                  <a:schemeClr val="bg1"/>
                </a:solidFill>
                <a:effectLst>
                  <a:glow rad="139700">
                    <a:srgbClr val="54A91B"/>
                  </a:glow>
                </a:effectLst>
                <a:latin typeface="Arial" panose="020B0604020202020204" pitchFamily="34" charset="0"/>
                <a:cs typeface="Arial" panose="020B0604020202020204" pitchFamily="34" charset="0"/>
              </a:rPr>
              <a:t>DUO DAY</a:t>
            </a:r>
            <a:br>
              <a:rPr lang="fr-FR" sz="4800" dirty="0" smtClean="0">
                <a:solidFill>
                  <a:schemeClr val="bg1"/>
                </a:solidFill>
                <a:effectLst>
                  <a:glow rad="139700">
                    <a:srgbClr val="54A91B"/>
                  </a:glow>
                </a:effectLst>
                <a:latin typeface="Arial" panose="020B0604020202020204" pitchFamily="34" charset="0"/>
                <a:cs typeface="Arial" panose="020B0604020202020204" pitchFamily="34" charset="0"/>
              </a:rPr>
            </a:br>
            <a:r>
              <a:rPr lang="fr-FR" sz="3200" b="1" dirty="0" smtClean="0">
                <a:solidFill>
                  <a:schemeClr val="bg1"/>
                </a:solidFill>
                <a:effectLst>
                  <a:glow rad="139700">
                    <a:srgbClr val="E26100"/>
                  </a:glow>
                </a:effectLst>
              </a:rPr>
              <a:t>2021</a:t>
            </a:r>
            <a:endParaRPr lang="fr-FR" sz="3600" dirty="0">
              <a:solidFill>
                <a:schemeClr val="bg1"/>
              </a:solidFill>
              <a:effectLst>
                <a:glow rad="228600">
                  <a:schemeClr val="accent2">
                    <a:satMod val="175000"/>
                    <a:alpha val="40000"/>
                  </a:schemeClr>
                </a:glow>
              </a:effectLst>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4858438" y="2653087"/>
            <a:ext cx="7004662" cy="1772818"/>
          </a:xfrm>
        </p:spPr>
        <p:txBody>
          <a:bodyPr>
            <a:normAutofit lnSpcReduction="10000"/>
          </a:bodyPr>
          <a:lstStyle/>
          <a:p>
            <a:pPr marL="0" indent="0">
              <a:buNone/>
            </a:pPr>
            <a:r>
              <a:rPr lang="fr-FR" sz="2400" b="1" dirty="0" smtClean="0">
                <a:solidFill>
                  <a:srgbClr val="E26100"/>
                </a:solidFill>
              </a:rPr>
              <a:t>+ 40 DUOS </a:t>
            </a:r>
            <a:r>
              <a:rPr lang="fr-FR" sz="2400" b="1" dirty="0" smtClean="0">
                <a:solidFill>
                  <a:schemeClr val="tx1">
                    <a:lumMod val="75000"/>
                    <a:lumOff val="25000"/>
                  </a:schemeClr>
                </a:solidFill>
              </a:rPr>
              <a:t>concrétisés </a:t>
            </a:r>
            <a:r>
              <a:rPr lang="fr-FR" sz="2400" dirty="0" smtClean="0">
                <a:solidFill>
                  <a:schemeClr val="tx1">
                    <a:lumMod val="75000"/>
                    <a:lumOff val="25000"/>
                  </a:schemeClr>
                </a:solidFill>
              </a:rPr>
              <a:t>sur la plateforme</a:t>
            </a:r>
          </a:p>
          <a:p>
            <a:pPr marL="0" indent="0">
              <a:buNone/>
            </a:pPr>
            <a:endParaRPr lang="fr-FR" sz="1200" b="1" dirty="0" smtClean="0">
              <a:solidFill>
                <a:schemeClr val="tx1">
                  <a:lumMod val="75000"/>
                  <a:lumOff val="25000"/>
                </a:schemeClr>
              </a:solidFill>
            </a:endParaRPr>
          </a:p>
          <a:p>
            <a:pPr marL="0" indent="0">
              <a:buNone/>
            </a:pPr>
            <a:r>
              <a:rPr lang="fr-FR" sz="2400" dirty="0" smtClean="0">
                <a:solidFill>
                  <a:schemeClr val="tx1">
                    <a:lumMod val="75000"/>
                    <a:lumOff val="25000"/>
                  </a:schemeClr>
                </a:solidFill>
              </a:rPr>
              <a:t>Parmi eux, </a:t>
            </a:r>
            <a:r>
              <a:rPr lang="fr-FR" sz="2400" b="1" dirty="0" smtClean="0">
                <a:solidFill>
                  <a:srgbClr val="E26100"/>
                </a:solidFill>
              </a:rPr>
              <a:t>+ 15 </a:t>
            </a:r>
            <a:r>
              <a:rPr lang="fr-FR" sz="2400" b="1" dirty="0" smtClean="0">
                <a:solidFill>
                  <a:schemeClr val="tx1">
                    <a:lumMod val="75000"/>
                    <a:lumOff val="25000"/>
                  </a:schemeClr>
                </a:solidFill>
              </a:rPr>
              <a:t>secteurs d’activité </a:t>
            </a:r>
            <a:r>
              <a:rPr lang="fr-FR" sz="2400" dirty="0" smtClean="0">
                <a:solidFill>
                  <a:schemeClr val="tx1">
                    <a:lumMod val="75000"/>
                    <a:lumOff val="25000"/>
                  </a:schemeClr>
                </a:solidFill>
              </a:rPr>
              <a:t>mobilisés dans le 06      </a:t>
            </a:r>
            <a:r>
              <a:rPr lang="fr-FR" sz="2400" b="1" dirty="0" smtClean="0">
                <a:solidFill>
                  <a:schemeClr val="tx1">
                    <a:lumMod val="75000"/>
                    <a:lumOff val="25000"/>
                  </a:schemeClr>
                </a:solidFill>
              </a:rPr>
              <a:t>                                                                     </a:t>
            </a:r>
          </a:p>
          <a:p>
            <a:pPr marL="0" indent="0">
              <a:buNone/>
            </a:pPr>
            <a:r>
              <a:rPr lang="fr-FR" sz="1800" dirty="0" smtClean="0">
                <a:solidFill>
                  <a:schemeClr val="bg1">
                    <a:lumMod val="50000"/>
                  </a:schemeClr>
                </a:solidFill>
              </a:rPr>
              <a:t>(Prêt à porter, Médical, Aérospatial, Enseignement, Métropole, Audiovisuel, Banque, Presse, Construction, etc.)</a:t>
            </a:r>
          </a:p>
          <a:p>
            <a:pPr marL="0" indent="0">
              <a:buNone/>
            </a:pPr>
            <a:endParaRPr lang="fr-FR" sz="1600" dirty="0">
              <a:solidFill>
                <a:schemeClr val="tx1">
                  <a:lumMod val="75000"/>
                  <a:lumOff val="25000"/>
                </a:schemeClr>
              </a:solidFill>
            </a:endParaRPr>
          </a:p>
        </p:txBody>
      </p:sp>
      <p:sp>
        <p:nvSpPr>
          <p:cNvPr id="4" name="Bulle ronde 3"/>
          <p:cNvSpPr/>
          <p:nvPr/>
        </p:nvSpPr>
        <p:spPr>
          <a:xfrm>
            <a:off x="3350153" y="2313653"/>
            <a:ext cx="714374" cy="533400"/>
          </a:xfrm>
          <a:prstGeom prst="wedgeEllipseCallout">
            <a:avLst>
              <a:gd name="adj1" fmla="val -45316"/>
              <a:gd name="adj2" fmla="val 56821"/>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Arrondir un rectangle avec un coin du même côté 4"/>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
        <p:nvSpPr>
          <p:cNvPr id="8" name="Ellipse 7"/>
          <p:cNvSpPr/>
          <p:nvPr/>
        </p:nvSpPr>
        <p:spPr>
          <a:xfrm>
            <a:off x="4486799" y="108339"/>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1</a:t>
            </a:r>
            <a:endParaRPr lang="fr-FR" sz="3200" dirty="0">
              <a:solidFill>
                <a:schemeClr val="bg1"/>
              </a:solidFill>
            </a:endParaRPr>
          </a:p>
        </p:txBody>
      </p:sp>
      <p:sp>
        <p:nvSpPr>
          <p:cNvPr id="14" name="Ellipse 13"/>
          <p:cNvSpPr/>
          <p:nvPr/>
        </p:nvSpPr>
        <p:spPr>
          <a:xfrm>
            <a:off x="6018730"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2</a:t>
            </a:r>
            <a:endParaRPr lang="fr-FR" sz="3200" dirty="0">
              <a:solidFill>
                <a:schemeClr val="accent6"/>
              </a:solidFill>
            </a:endParaRPr>
          </a:p>
        </p:txBody>
      </p:sp>
      <p:sp>
        <p:nvSpPr>
          <p:cNvPr id="15" name="Ellipse 14"/>
          <p:cNvSpPr/>
          <p:nvPr/>
        </p:nvSpPr>
        <p:spPr>
          <a:xfrm>
            <a:off x="736666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3</a:t>
            </a:r>
            <a:endParaRPr lang="fr-FR" sz="3200" dirty="0">
              <a:solidFill>
                <a:schemeClr val="accent6"/>
              </a:solidFill>
            </a:endParaRPr>
          </a:p>
        </p:txBody>
      </p:sp>
      <p:sp>
        <p:nvSpPr>
          <p:cNvPr id="16" name="Ellipse 15"/>
          <p:cNvSpPr/>
          <p:nvPr/>
        </p:nvSpPr>
        <p:spPr>
          <a:xfrm>
            <a:off x="8717102"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4</a:t>
            </a:r>
            <a:endParaRPr lang="fr-FR" dirty="0">
              <a:solidFill>
                <a:schemeClr val="accent6"/>
              </a:solidFill>
            </a:endParaRPr>
          </a:p>
        </p:txBody>
      </p:sp>
      <p:sp>
        <p:nvSpPr>
          <p:cNvPr id="17" name="Ellipse 16"/>
          <p:cNvSpPr/>
          <p:nvPr/>
        </p:nvSpPr>
        <p:spPr>
          <a:xfrm>
            <a:off x="10073481"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5</a:t>
            </a:r>
            <a:endParaRPr lang="fr-FR" sz="3200" dirty="0">
              <a:solidFill>
                <a:schemeClr val="accent6"/>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51" y="4037345"/>
            <a:ext cx="2739122" cy="2530658"/>
          </a:xfrm>
          <a:prstGeom prst="rect">
            <a:avLst/>
          </a:prstGeom>
        </p:spPr>
      </p:pic>
    </p:spTree>
    <p:extLst>
      <p:ext uri="{BB962C8B-B14F-4D97-AF65-F5344CB8AC3E}">
        <p14:creationId xmlns:p14="http://schemas.microsoft.com/office/powerpoint/2010/main" val="2372978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5538" y="1872806"/>
            <a:ext cx="7315200" cy="3255264"/>
          </a:xfrm>
        </p:spPr>
        <p:txBody>
          <a:bodyPr anchor="ctr"/>
          <a:lstStyle/>
          <a:p>
            <a:pPr algn="ctr"/>
            <a:r>
              <a:rPr lang="fr-FR" dirty="0" smtClean="0"/>
              <a:t>Nos </a:t>
            </a:r>
            <a:r>
              <a:rPr lang="fr-FR" b="1" dirty="0">
                <a:solidFill>
                  <a:schemeClr val="bg1"/>
                </a:solidFill>
                <a:effectLst>
                  <a:glow rad="139700">
                    <a:srgbClr val="E6AF00"/>
                  </a:glow>
                </a:effectLst>
              </a:rPr>
              <a:t>b</a:t>
            </a:r>
            <a:r>
              <a:rPr lang="fr-FR" b="1" dirty="0" smtClean="0">
                <a:solidFill>
                  <a:schemeClr val="bg1"/>
                </a:solidFill>
                <a:effectLst>
                  <a:glow rad="139700">
                    <a:srgbClr val="E6AF00"/>
                  </a:glow>
                </a:effectLst>
              </a:rPr>
              <a:t>énéficiaires</a:t>
            </a:r>
            <a:r>
              <a:rPr lang="fr-FR" dirty="0" smtClean="0"/>
              <a:t> vous en parlent!</a:t>
            </a:r>
            <a:endParaRPr lang="fr-FR" dirty="0"/>
          </a:p>
        </p:txBody>
      </p:sp>
      <p:sp>
        <p:nvSpPr>
          <p:cNvPr id="5" name="Arrondir un rectangle avec un coin du même côté 4"/>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sp>
        <p:nvSpPr>
          <p:cNvPr id="7" name="Ellipse 6"/>
          <p:cNvSpPr/>
          <p:nvPr/>
        </p:nvSpPr>
        <p:spPr>
          <a:xfrm>
            <a:off x="5837234" y="108339"/>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2</a:t>
            </a:r>
            <a:endParaRPr lang="fr-FR" sz="3200" dirty="0">
              <a:solidFill>
                <a:schemeClr val="bg1"/>
              </a:solidFill>
            </a:endParaRPr>
          </a:p>
        </p:txBody>
      </p:sp>
      <p:sp>
        <p:nvSpPr>
          <p:cNvPr id="12" name="Ellipse 11"/>
          <p:cNvSpPr/>
          <p:nvPr/>
        </p:nvSpPr>
        <p:spPr>
          <a:xfrm>
            <a:off x="736666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3</a:t>
            </a:r>
            <a:endParaRPr lang="fr-FR" sz="3200" dirty="0">
              <a:solidFill>
                <a:schemeClr val="accent6"/>
              </a:solidFill>
            </a:endParaRPr>
          </a:p>
        </p:txBody>
      </p:sp>
      <p:sp>
        <p:nvSpPr>
          <p:cNvPr id="13" name="Ellipse 12"/>
          <p:cNvSpPr/>
          <p:nvPr/>
        </p:nvSpPr>
        <p:spPr>
          <a:xfrm>
            <a:off x="8717102"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4</a:t>
            </a:r>
            <a:endParaRPr lang="fr-FR" dirty="0">
              <a:solidFill>
                <a:schemeClr val="accent6"/>
              </a:solidFill>
            </a:endParaRPr>
          </a:p>
        </p:txBody>
      </p:sp>
      <p:sp>
        <p:nvSpPr>
          <p:cNvPr id="14" name="Ellipse 13"/>
          <p:cNvSpPr/>
          <p:nvPr/>
        </p:nvSpPr>
        <p:spPr>
          <a:xfrm>
            <a:off x="10073481"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5</a:t>
            </a:r>
            <a:endParaRPr lang="fr-FR" sz="3200" dirty="0">
              <a:solidFill>
                <a:schemeClr val="accent6"/>
              </a:solidFill>
            </a:endParaRPr>
          </a:p>
        </p:txBody>
      </p:sp>
      <p:sp>
        <p:nvSpPr>
          <p:cNvPr id="15" name="Ellipse 14"/>
          <p:cNvSpPr/>
          <p:nvPr/>
        </p:nvSpPr>
        <p:spPr>
          <a:xfrm>
            <a:off x="466579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1</a:t>
            </a:r>
            <a:endParaRPr lang="fr-FR" sz="3200" dirty="0">
              <a:solidFill>
                <a:schemeClr val="accent6"/>
              </a:solidFill>
            </a:endParaRP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Tree>
    <p:extLst>
      <p:ext uri="{BB962C8B-B14F-4D97-AF65-F5344CB8AC3E}">
        <p14:creationId xmlns:p14="http://schemas.microsoft.com/office/powerpoint/2010/main" val="1885882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0832" y="1087668"/>
            <a:ext cx="4403557" cy="5548264"/>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66491" y="1207681"/>
            <a:ext cx="3896585" cy="993035"/>
          </a:xfrm>
        </p:spPr>
        <p:txBody>
          <a:bodyPr anchor="ctr">
            <a:normAutofit/>
          </a:bodyPr>
          <a:lstStyle/>
          <a:p>
            <a:r>
              <a:rPr lang="fr-FR" sz="2800" b="1" dirty="0" smtClean="0">
                <a:latin typeface="Arial" panose="020B0604020202020204" pitchFamily="34" charset="0"/>
                <a:cs typeface="Arial" panose="020B0604020202020204" pitchFamily="34" charset="0"/>
              </a:rPr>
              <a:t>VINCI</a:t>
            </a:r>
            <a:r>
              <a:rPr lang="fr-FR" sz="2800" dirty="0" smtClean="0">
                <a:latin typeface="Arial" panose="020B0604020202020204" pitchFamily="34" charset="0"/>
                <a:cs typeface="Arial" panose="020B0604020202020204" pitchFamily="34" charset="0"/>
              </a:rPr>
              <a:t/>
            </a:r>
            <a:br>
              <a:rPr lang="fr-FR" sz="2800" dirty="0" smtClean="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CONSTRUCTION</a:t>
            </a:r>
            <a:endParaRPr lang="fr-FR" sz="2800" dirty="0">
              <a:latin typeface="Arial" panose="020B0604020202020204" pitchFamily="34" charset="0"/>
              <a:cs typeface="Arial" panose="020B0604020202020204" pitchFamily="34" charset="0"/>
            </a:endParaRPr>
          </a:p>
        </p:txBody>
      </p:sp>
      <p:pic>
        <p:nvPicPr>
          <p:cNvPr id="5" name="Espace réservé pour une image  4"/>
          <p:cNvPicPr>
            <a:picLocks noGrp="1" noChangeAspect="1"/>
          </p:cNvPicPr>
          <p:nvPr>
            <p:ph type="pic"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88" t="497" r="4628" b="-497"/>
          <a:stretch/>
        </p:blipFill>
        <p:spPr>
          <a:xfrm rot="218319">
            <a:off x="5784481" y="1787087"/>
            <a:ext cx="5329791" cy="4208451"/>
          </a:xfrm>
          <a:prstGeom prst="rect">
            <a:avLst/>
          </a:prstGeom>
          <a:ln>
            <a:noFill/>
          </a:ln>
          <a:effectLst>
            <a:outerShdw blurRad="292100" dist="139700" dir="2700000" algn="tl" rotWithShape="0">
              <a:srgbClr val="333333">
                <a:alpha val="65000"/>
              </a:srgbClr>
            </a:outerShdw>
          </a:effectLst>
        </p:spPr>
      </p:pic>
      <p:sp>
        <p:nvSpPr>
          <p:cNvPr id="4" name="Espace réservé du texte 3"/>
          <p:cNvSpPr>
            <a:spLocks noGrp="1"/>
          </p:cNvSpPr>
          <p:nvPr>
            <p:ph type="body" sz="half" idx="2"/>
          </p:nvPr>
        </p:nvSpPr>
        <p:spPr>
          <a:xfrm>
            <a:off x="866490" y="2200716"/>
            <a:ext cx="3896585" cy="3959705"/>
          </a:xfrm>
        </p:spPr>
        <p:txBody>
          <a:bodyPr>
            <a:noAutofit/>
          </a:bodyPr>
          <a:lstStyle/>
          <a:p>
            <a:pPr>
              <a:lnSpc>
                <a:spcPct val="120000"/>
              </a:lnSpc>
            </a:pPr>
            <a:r>
              <a:rPr lang="fr-FR" sz="1400" dirty="0" smtClean="0">
                <a:latin typeface="Arial" panose="020B0604020202020204" pitchFamily="34" charset="0"/>
                <a:cs typeface="Arial" panose="020B0604020202020204" pitchFamily="34" charset="0"/>
              </a:rPr>
              <a:t>Bonjour,</a:t>
            </a:r>
          </a:p>
          <a:p>
            <a:pPr>
              <a:lnSpc>
                <a:spcPct val="120000"/>
              </a:lnSpc>
            </a:pPr>
            <a:r>
              <a:rPr lang="fr-FR" sz="1400" dirty="0" smtClean="0">
                <a:latin typeface="Arial" panose="020B0604020202020204" pitchFamily="34" charset="0"/>
                <a:cs typeface="Arial" panose="020B0604020202020204" pitchFamily="34" charset="0"/>
              </a:rPr>
              <a:t>J'ai </a:t>
            </a:r>
            <a:r>
              <a:rPr lang="fr-FR" sz="1400" dirty="0">
                <a:latin typeface="Arial" panose="020B0604020202020204" pitchFamily="34" charset="0"/>
                <a:cs typeface="Arial" panose="020B0604020202020204" pitchFamily="34" charset="0"/>
              </a:rPr>
              <a:t>passé ma journée en DUO chez Vinci construction, </a:t>
            </a:r>
          </a:p>
          <a:p>
            <a:pPr>
              <a:lnSpc>
                <a:spcPct val="120000"/>
              </a:lnSpc>
            </a:pPr>
            <a:r>
              <a:rPr lang="fr-FR" sz="1400" dirty="0">
                <a:latin typeface="Arial" panose="020B0604020202020204" pitchFamily="34" charset="0"/>
                <a:cs typeface="Arial" panose="020B0604020202020204" pitchFamily="34" charset="0"/>
              </a:rPr>
              <a:t>Journée très enrichissante, accompagnée par ma référente, au poste RH, j'ai découvert les outils informatique nécessaires à ce poste (essentiellement: WORD, EXCEL, Outlook).</a:t>
            </a:r>
          </a:p>
          <a:p>
            <a:pPr>
              <a:lnSpc>
                <a:spcPct val="120000"/>
              </a:lnSpc>
            </a:pPr>
            <a:r>
              <a:rPr lang="fr-FR" sz="1400" dirty="0">
                <a:latin typeface="Arial" panose="020B0604020202020204" pitchFamily="34" charset="0"/>
                <a:cs typeface="Arial" panose="020B0604020202020204" pitchFamily="34" charset="0"/>
              </a:rPr>
              <a:t>J'ai posé des questions et découvert cet univers, j'ai pu me rendre compte de mes difficultés et de mon manque d'expériences, pour pouvoir occuper un poste de base comme agent </a:t>
            </a:r>
            <a:r>
              <a:rPr lang="fr-FR" sz="1400" dirty="0" smtClean="0">
                <a:latin typeface="Arial" panose="020B0604020202020204" pitchFamily="34" charset="0"/>
                <a:cs typeface="Arial" panose="020B0604020202020204" pitchFamily="34" charset="0"/>
              </a:rPr>
              <a:t>d'accueil.</a:t>
            </a:r>
            <a:r>
              <a:rPr lang="fr-FR" sz="1400" dirty="0">
                <a:latin typeface="Arial" panose="020B0604020202020204" pitchFamily="34" charset="0"/>
                <a:cs typeface="Arial" panose="020B0604020202020204" pitchFamily="34" charset="0"/>
              </a:rPr>
              <a:t> </a:t>
            </a:r>
            <a:endParaRPr lang="fr-FR" sz="1400" dirty="0" smtClean="0">
              <a:latin typeface="Arial" panose="020B0604020202020204" pitchFamily="34" charset="0"/>
              <a:cs typeface="Arial" panose="020B0604020202020204" pitchFamily="34" charset="0"/>
            </a:endParaRPr>
          </a:p>
          <a:p>
            <a:pPr>
              <a:lnSpc>
                <a:spcPct val="120000"/>
              </a:lnSpc>
            </a:pPr>
            <a:r>
              <a:rPr lang="fr-FR" sz="1400" dirty="0" smtClean="0">
                <a:latin typeface="Arial" panose="020B0604020202020204" pitchFamily="34" charset="0"/>
                <a:cs typeface="Arial" panose="020B0604020202020204" pitchFamily="34" charset="0"/>
              </a:rPr>
              <a:t>J'ai </a:t>
            </a:r>
            <a:r>
              <a:rPr lang="fr-FR" sz="1400" dirty="0">
                <a:latin typeface="Arial" panose="020B0604020202020204" pitchFamily="34" charset="0"/>
                <a:cs typeface="Arial" panose="020B0604020202020204" pitchFamily="34" charset="0"/>
              </a:rPr>
              <a:t>également déposé mon CV.  </a:t>
            </a:r>
            <a:endParaRPr lang="fr-FR" sz="1400" dirty="0" smtClean="0">
              <a:latin typeface="Arial" panose="020B0604020202020204" pitchFamily="34" charset="0"/>
              <a:cs typeface="Arial" panose="020B0604020202020204" pitchFamily="34" charset="0"/>
            </a:endParaRPr>
          </a:p>
          <a:p>
            <a:pPr>
              <a:lnSpc>
                <a:spcPct val="120000"/>
              </a:lnSpc>
            </a:pPr>
            <a:r>
              <a:rPr lang="fr-FR" sz="1400" dirty="0" smtClean="0">
                <a:latin typeface="Arial" panose="020B0604020202020204" pitchFamily="34" charset="0"/>
                <a:cs typeface="Arial" panose="020B0604020202020204" pitchFamily="34" charset="0"/>
              </a:rPr>
              <a:t>Marie-France</a:t>
            </a:r>
            <a:endParaRPr lang="fr-FR" sz="1400" dirty="0">
              <a:latin typeface="Arial" panose="020B0604020202020204" pitchFamily="34" charset="0"/>
              <a:cs typeface="Arial" panose="020B0604020202020204" pitchFamily="34" charset="0"/>
            </a:endParaRPr>
          </a:p>
        </p:txBody>
      </p:sp>
      <p:sp>
        <p:nvSpPr>
          <p:cNvPr id="7" name="Larme 6"/>
          <p:cNvSpPr/>
          <p:nvPr/>
        </p:nvSpPr>
        <p:spPr>
          <a:xfrm>
            <a:off x="10557950" y="1404541"/>
            <a:ext cx="1351998" cy="1351998"/>
          </a:xfrm>
          <a:prstGeom prst="teardrop">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pic>
        <p:nvPicPr>
          <p:cNvPr id="2050" name="Picture 2" descr="Vinci-Construction-Logo-300x300 - Urban Practic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61" b="16569"/>
          <a:stretch/>
        </p:blipFill>
        <p:spPr bwMode="auto">
          <a:xfrm>
            <a:off x="10617997" y="1624255"/>
            <a:ext cx="1188483" cy="804231"/>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p:cNvSpPr/>
          <p:nvPr/>
        </p:nvSpPr>
        <p:spPr>
          <a:xfrm>
            <a:off x="448679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583723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718766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853810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988853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Arrondir un rectangle avec un coin du même côté 18"/>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sp>
        <p:nvSpPr>
          <p:cNvPr id="25" name="Ellipse 24"/>
          <p:cNvSpPr/>
          <p:nvPr/>
        </p:nvSpPr>
        <p:spPr>
          <a:xfrm>
            <a:off x="7187669" y="101265"/>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3</a:t>
            </a:r>
          </a:p>
        </p:txBody>
      </p:sp>
      <p:sp>
        <p:nvSpPr>
          <p:cNvPr id="22" name="Ellipse 21"/>
          <p:cNvSpPr/>
          <p:nvPr/>
        </p:nvSpPr>
        <p:spPr>
          <a:xfrm>
            <a:off x="8717102"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4</a:t>
            </a:r>
            <a:endParaRPr lang="fr-FR" dirty="0">
              <a:solidFill>
                <a:schemeClr val="accent6"/>
              </a:solidFill>
            </a:endParaRPr>
          </a:p>
        </p:txBody>
      </p:sp>
      <p:sp>
        <p:nvSpPr>
          <p:cNvPr id="23" name="Ellipse 22"/>
          <p:cNvSpPr/>
          <p:nvPr/>
        </p:nvSpPr>
        <p:spPr>
          <a:xfrm>
            <a:off x="10073481"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5</a:t>
            </a:r>
            <a:endParaRPr lang="fr-FR" sz="3200" dirty="0">
              <a:solidFill>
                <a:schemeClr val="accent6"/>
              </a:solidFill>
            </a:endParaRPr>
          </a:p>
        </p:txBody>
      </p:sp>
      <p:sp>
        <p:nvSpPr>
          <p:cNvPr id="24" name="Ellipse 23"/>
          <p:cNvSpPr/>
          <p:nvPr/>
        </p:nvSpPr>
        <p:spPr>
          <a:xfrm>
            <a:off x="466579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1</a:t>
            </a:r>
            <a:endParaRPr lang="fr-FR" sz="3200" dirty="0">
              <a:solidFill>
                <a:schemeClr val="accent6"/>
              </a:solidFill>
            </a:endParaRPr>
          </a:p>
        </p:txBody>
      </p:sp>
      <p:sp>
        <p:nvSpPr>
          <p:cNvPr id="26" name="Ellipse 25"/>
          <p:cNvSpPr/>
          <p:nvPr/>
        </p:nvSpPr>
        <p:spPr>
          <a:xfrm>
            <a:off x="6027331"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2</a:t>
            </a:r>
          </a:p>
        </p:txBody>
      </p:sp>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Tree>
    <p:extLst>
      <p:ext uri="{BB962C8B-B14F-4D97-AF65-F5344CB8AC3E}">
        <p14:creationId xmlns:p14="http://schemas.microsoft.com/office/powerpoint/2010/main" val="2891611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9264201" y="2526679"/>
            <a:ext cx="2510090" cy="1792660"/>
          </a:xfrm>
          <a:prstGeom prst="rect">
            <a:avLst/>
          </a:prstGeom>
          <a:solidFill>
            <a:schemeClr val="accent4">
              <a:lumMod val="40000"/>
              <a:lumOff val="6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a:off x="6307623" y="2530332"/>
            <a:ext cx="2510090" cy="2418341"/>
          </a:xfrm>
          <a:prstGeom prst="rect">
            <a:avLst/>
          </a:prstGeom>
          <a:solidFill>
            <a:schemeClr val="accent4">
              <a:lumMod val="40000"/>
              <a:lumOff val="6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3339126" y="2530334"/>
            <a:ext cx="2510090" cy="2423818"/>
          </a:xfrm>
          <a:prstGeom prst="rect">
            <a:avLst/>
          </a:prstGeom>
          <a:solidFill>
            <a:schemeClr val="accent4">
              <a:lumMod val="40000"/>
              <a:lumOff val="6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353168" y="2530333"/>
            <a:ext cx="2510090" cy="3587706"/>
          </a:xfrm>
          <a:prstGeom prst="rect">
            <a:avLst/>
          </a:prstGeom>
          <a:solidFill>
            <a:schemeClr val="accent4">
              <a:lumMod val="40000"/>
              <a:lumOff val="6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1"/>
          <p:cNvSpPr txBox="1">
            <a:spLocks/>
          </p:cNvSpPr>
          <p:nvPr/>
        </p:nvSpPr>
        <p:spPr>
          <a:xfrm>
            <a:off x="253912" y="1172122"/>
            <a:ext cx="2834640" cy="9028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000" b="1" dirty="0" smtClean="0">
                <a:latin typeface="Arial" panose="020B0604020202020204" pitchFamily="34" charset="0"/>
                <a:cs typeface="Arial" panose="020B0604020202020204" pitchFamily="34" charset="0"/>
              </a:rPr>
              <a:t>UNIVERSITE</a:t>
            </a:r>
            <a:r>
              <a:rPr lang="fr-FR" sz="2400" b="1" dirty="0" smtClean="0">
                <a:latin typeface="Arial" panose="020B0604020202020204" pitchFamily="34" charset="0"/>
                <a:cs typeface="Arial" panose="020B0604020202020204" pitchFamily="34" charset="0"/>
              </a:rPr>
              <a:t> </a:t>
            </a:r>
          </a:p>
          <a:p>
            <a:r>
              <a:rPr lang="fr-FR" sz="1600" dirty="0" smtClean="0">
                <a:latin typeface="Arial" panose="020B0604020202020204" pitchFamily="34" charset="0"/>
                <a:cs typeface="Arial" panose="020B0604020202020204" pitchFamily="34" charset="0"/>
              </a:rPr>
              <a:t>CÔTE D’AZUR</a:t>
            </a:r>
            <a:endParaRPr lang="fr-FR" sz="1800" dirty="0">
              <a:latin typeface="Arial" panose="020B0604020202020204" pitchFamily="34" charset="0"/>
              <a:cs typeface="Arial" panose="020B0604020202020204" pitchFamily="34" charset="0"/>
            </a:endParaRPr>
          </a:p>
        </p:txBody>
      </p:sp>
      <p:sp>
        <p:nvSpPr>
          <p:cNvPr id="22" name="Rectangle 6"/>
          <p:cNvSpPr>
            <a:spLocks noChangeArrowheads="1"/>
          </p:cNvSpPr>
          <p:nvPr/>
        </p:nvSpPr>
        <p:spPr bwMode="auto">
          <a:xfrm>
            <a:off x="353168" y="2534995"/>
            <a:ext cx="251008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sz="1100" dirty="0">
                <a:latin typeface="Arial" panose="020B0604020202020204" pitchFamily="34" charset="0"/>
                <a:cs typeface="Arial" panose="020B0604020202020204" pitchFamily="34" charset="0"/>
              </a:rPr>
              <a:t>M</a:t>
            </a:r>
            <a:r>
              <a:rPr lang="fr-FR" sz="1100" dirty="0" smtClean="0">
                <a:latin typeface="Arial" panose="020B0604020202020204" pitchFamily="34" charset="0"/>
                <a:cs typeface="Arial" panose="020B0604020202020204" pitchFamily="34" charset="0"/>
              </a:rPr>
              <a:t>a journée du DUO DAY dans le domaine de la comptabilité s'est très bien passée.</a:t>
            </a:r>
          </a:p>
          <a:p>
            <a:endParaRPr lang="fr-FR" sz="1100" i="1" dirty="0" smtClean="0">
              <a:latin typeface="Arial" panose="020B0604020202020204" pitchFamily="34" charset="0"/>
              <a:cs typeface="Arial" panose="020B0604020202020204" pitchFamily="34" charset="0"/>
            </a:endParaRPr>
          </a:p>
          <a:p>
            <a:r>
              <a:rPr lang="fr-FR" sz="1100" i="1" dirty="0" smtClean="0">
                <a:latin typeface="Arial" panose="020B0604020202020204" pitchFamily="34" charset="0"/>
                <a:cs typeface="Arial" panose="020B0604020202020204" pitchFamily="34" charset="0"/>
              </a:rPr>
              <a:t>Jennifer </a:t>
            </a:r>
            <a:r>
              <a:rPr lang="fr-FR" sz="1100" dirty="0" smtClean="0">
                <a:latin typeface="Arial" panose="020B0604020202020204" pitchFamily="34" charset="0"/>
                <a:cs typeface="Arial" panose="020B0604020202020204" pitchFamily="34" charset="0"/>
              </a:rPr>
              <a:t>m'a expliqué le déroulement de son travail, c’est assez similaire avec ce que j'avais appris en formation. Faire des contrats, organiser et réserver des déplacements professionnels pour les collaborateurs avec un budget bien précis. </a:t>
            </a:r>
          </a:p>
          <a:p>
            <a:endParaRPr lang="fr-FR" sz="1100" dirty="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Ensuite, </a:t>
            </a:r>
            <a:r>
              <a:rPr lang="fr-FR" sz="1100" i="1" dirty="0" smtClean="0">
                <a:latin typeface="Arial" panose="020B0604020202020204" pitchFamily="34" charset="0"/>
                <a:cs typeface="Arial" panose="020B0604020202020204" pitchFamily="34" charset="0"/>
              </a:rPr>
              <a:t>Patricia</a:t>
            </a:r>
            <a:r>
              <a:rPr lang="fr-FR" sz="1100" dirty="0" smtClean="0">
                <a:latin typeface="Arial" panose="020B0604020202020204" pitchFamily="34" charset="0"/>
                <a:cs typeface="Arial" panose="020B0604020202020204" pitchFamily="34" charset="0"/>
              </a:rPr>
              <a:t> m'a expliqué le déroulement des achats et des ventes je me suis rendue compte que ce n'était pas éloigné de ce que j'ai appris et cela m'a beaucoup enrichi.</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Marie-Thérèse</a:t>
            </a:r>
            <a:endParaRPr lang="fr-FR" sz="1100" dirty="0">
              <a:latin typeface="Arial" panose="020B0604020202020204" pitchFamily="34" charset="0"/>
              <a:cs typeface="Arial" panose="020B0604020202020204" pitchFamily="34" charset="0"/>
            </a:endParaRPr>
          </a:p>
        </p:txBody>
      </p:sp>
      <p:sp>
        <p:nvSpPr>
          <p:cNvPr id="23" name="Étoile à 5 branches 22"/>
          <p:cNvSpPr/>
          <p:nvPr/>
        </p:nvSpPr>
        <p:spPr>
          <a:xfrm>
            <a:off x="353168" y="2132194"/>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 name="Étoile à 5 branches 23"/>
          <p:cNvSpPr/>
          <p:nvPr/>
        </p:nvSpPr>
        <p:spPr>
          <a:xfrm>
            <a:off x="654401" y="2132194"/>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 name="Étoile à 5 branches 24"/>
          <p:cNvSpPr/>
          <p:nvPr/>
        </p:nvSpPr>
        <p:spPr>
          <a:xfrm>
            <a:off x="955634" y="2126925"/>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 name="Étoile à 5 branches 25"/>
          <p:cNvSpPr/>
          <p:nvPr/>
        </p:nvSpPr>
        <p:spPr>
          <a:xfrm>
            <a:off x="1254229" y="2128852"/>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 name="Étoile à 5 branches 26"/>
          <p:cNvSpPr/>
          <p:nvPr/>
        </p:nvSpPr>
        <p:spPr>
          <a:xfrm>
            <a:off x="1552824" y="2135982"/>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 name="Ellipse 28"/>
          <p:cNvSpPr/>
          <p:nvPr/>
        </p:nvSpPr>
        <p:spPr>
          <a:xfrm>
            <a:off x="2057443" y="1135903"/>
            <a:ext cx="1058205" cy="105820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Nos Logos - Université Côte d&amp;#39;Az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881" y="1281967"/>
            <a:ext cx="791327" cy="626708"/>
          </a:xfrm>
          <a:prstGeom prst="rect">
            <a:avLst/>
          </a:prstGeom>
          <a:noFill/>
          <a:extLst>
            <a:ext uri="{909E8E84-426E-40DD-AFC4-6F175D3DCCD1}">
              <a14:hiddenFill xmlns:a14="http://schemas.microsoft.com/office/drawing/2010/main">
                <a:solidFill>
                  <a:srgbClr val="FFFFFF"/>
                </a:solidFill>
              </a14:hiddenFill>
            </a:ext>
          </a:extLst>
        </p:spPr>
      </p:pic>
      <p:sp>
        <p:nvSpPr>
          <p:cNvPr id="59" name="Titre 1"/>
          <p:cNvSpPr txBox="1">
            <a:spLocks/>
          </p:cNvSpPr>
          <p:nvPr/>
        </p:nvSpPr>
        <p:spPr>
          <a:xfrm>
            <a:off x="3248998" y="1172122"/>
            <a:ext cx="2834640" cy="9028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000" b="1" dirty="0" smtClean="0">
                <a:latin typeface="Arial" panose="020B0604020202020204" pitchFamily="34" charset="0"/>
                <a:cs typeface="Arial" panose="020B0604020202020204" pitchFamily="34" charset="0"/>
              </a:rPr>
              <a:t>FRANCE TV</a:t>
            </a:r>
            <a:endParaRPr lang="fr-FR" sz="1800" dirty="0">
              <a:latin typeface="Arial" panose="020B0604020202020204" pitchFamily="34" charset="0"/>
              <a:cs typeface="Arial" panose="020B0604020202020204" pitchFamily="34" charset="0"/>
            </a:endParaRPr>
          </a:p>
        </p:txBody>
      </p:sp>
      <p:sp>
        <p:nvSpPr>
          <p:cNvPr id="60" name="Rectangle 6"/>
          <p:cNvSpPr>
            <a:spLocks noChangeArrowheads="1"/>
          </p:cNvSpPr>
          <p:nvPr/>
        </p:nvSpPr>
        <p:spPr bwMode="auto">
          <a:xfrm>
            <a:off x="3345730" y="2537488"/>
            <a:ext cx="2503485"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sz="1100" dirty="0" smtClean="0">
                <a:latin typeface="Arial" panose="020B0604020202020204" pitchFamily="34" charset="0"/>
                <a:cs typeface="Arial" panose="020B0604020202020204" pitchFamily="34" charset="0"/>
              </a:rPr>
              <a:t>La prise en charge par </a:t>
            </a:r>
            <a:r>
              <a:rPr lang="fr-FR" sz="1100" i="1" dirty="0" smtClean="0">
                <a:latin typeface="Arial" panose="020B0604020202020204" pitchFamily="34" charset="0"/>
                <a:cs typeface="Arial" panose="020B0604020202020204" pitchFamily="34" charset="0"/>
              </a:rPr>
              <a:t>Mr. Petit </a:t>
            </a:r>
            <a:r>
              <a:rPr lang="fr-FR" sz="1100" dirty="0" smtClean="0">
                <a:latin typeface="Arial" panose="020B0604020202020204" pitchFamily="34" charset="0"/>
                <a:cs typeface="Arial" panose="020B0604020202020204" pitchFamily="34" charset="0"/>
              </a:rPr>
              <a:t>chez France TV est exceptionnel : sympa, simple</a:t>
            </a:r>
            <a:r>
              <a:rPr lang="fr-FR" sz="1100" dirty="0">
                <a:latin typeface="Arial" panose="020B0604020202020204" pitchFamily="34" charset="0"/>
                <a:cs typeface="Arial" panose="020B0604020202020204" pitchFamily="34" charset="0"/>
              </a:rPr>
              <a:t> </a:t>
            </a:r>
            <a:r>
              <a:rPr lang="fr-FR" sz="1100" dirty="0" smtClean="0">
                <a:latin typeface="Arial" panose="020B0604020202020204" pitchFamily="34" charset="0"/>
                <a:cs typeface="Arial" panose="020B0604020202020204" pitchFamily="34" charset="0"/>
              </a:rPr>
              <a:t>et efficace car nous parlons le même langage. </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C'est une grande joie de retrouver cet univers qui m'est familier en en découvrant les nouveautés et la réalité du studio du JT de France 3. </a:t>
            </a:r>
          </a:p>
          <a:p>
            <a:endParaRPr lang="fr-FR" sz="1100" dirty="0" smtClean="0">
              <a:latin typeface="Arial" panose="020B0604020202020204" pitchFamily="34" charset="0"/>
              <a:cs typeface="Arial" panose="020B0604020202020204" pitchFamily="34" charset="0"/>
            </a:endParaRPr>
          </a:p>
          <a:p>
            <a:r>
              <a:rPr lang="fr-FR" sz="1100" dirty="0">
                <a:latin typeface="Arial" panose="020B0604020202020204" pitchFamily="34" charset="0"/>
                <a:cs typeface="Arial" panose="020B0604020202020204" pitchFamily="34" charset="0"/>
              </a:rPr>
              <a:t>M</a:t>
            </a:r>
            <a:r>
              <a:rPr lang="fr-FR" sz="1100" dirty="0" smtClean="0">
                <a:latin typeface="Arial" panose="020B0604020202020204" pitchFamily="34" charset="0"/>
                <a:cs typeface="Arial" panose="020B0604020202020204" pitchFamily="34" charset="0"/>
              </a:rPr>
              <a:t>erci beaucoup.</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David </a:t>
            </a:r>
            <a:endParaRPr lang="fr-FR" sz="1100" dirty="0">
              <a:latin typeface="Arial" panose="020B0604020202020204" pitchFamily="34" charset="0"/>
              <a:cs typeface="Arial" panose="020B0604020202020204" pitchFamily="34" charset="0"/>
            </a:endParaRPr>
          </a:p>
        </p:txBody>
      </p:sp>
      <p:sp>
        <p:nvSpPr>
          <p:cNvPr id="66" name="Ellipse 65"/>
          <p:cNvSpPr/>
          <p:nvPr/>
        </p:nvSpPr>
        <p:spPr>
          <a:xfrm>
            <a:off x="5007637" y="1134898"/>
            <a:ext cx="1058205" cy="105820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Titre 1"/>
          <p:cNvSpPr txBox="1">
            <a:spLocks/>
          </p:cNvSpPr>
          <p:nvPr/>
        </p:nvSpPr>
        <p:spPr>
          <a:xfrm>
            <a:off x="6216803" y="1172122"/>
            <a:ext cx="2834640" cy="9028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000" b="1" dirty="0" smtClean="0">
                <a:latin typeface="Arial" panose="020B0604020202020204" pitchFamily="34" charset="0"/>
                <a:cs typeface="Arial" panose="020B0604020202020204" pitchFamily="34" charset="0"/>
              </a:rPr>
              <a:t>THALES</a:t>
            </a:r>
            <a:endParaRPr lang="fr-FR" sz="1800" dirty="0">
              <a:latin typeface="Arial" panose="020B0604020202020204" pitchFamily="34" charset="0"/>
              <a:cs typeface="Arial" panose="020B0604020202020204" pitchFamily="34" charset="0"/>
            </a:endParaRPr>
          </a:p>
        </p:txBody>
      </p:sp>
      <p:sp>
        <p:nvSpPr>
          <p:cNvPr id="69" name="Rectangle 6"/>
          <p:cNvSpPr>
            <a:spLocks noChangeArrowheads="1"/>
          </p:cNvSpPr>
          <p:nvPr/>
        </p:nvSpPr>
        <p:spPr bwMode="auto">
          <a:xfrm>
            <a:off x="6316380" y="2521275"/>
            <a:ext cx="2501333"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sz="1100" dirty="0" smtClean="0">
                <a:latin typeface="Arial" panose="020B0604020202020204" pitchFamily="34" charset="0"/>
                <a:cs typeface="Arial" panose="020B0604020202020204" pitchFamily="34" charset="0"/>
              </a:rPr>
              <a:t>Un immense Merci pour cette très agréable journée. </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Je suis extrêmement touchée par l'accueil reçu ce jour.</a:t>
            </a:r>
          </a:p>
          <a:p>
            <a:endParaRPr lang="fr-FR" sz="1100" dirty="0" smtClean="0">
              <a:latin typeface="Arial" panose="020B0604020202020204" pitchFamily="34" charset="0"/>
              <a:cs typeface="Arial" panose="020B0604020202020204" pitchFamily="34" charset="0"/>
            </a:endParaRPr>
          </a:p>
          <a:p>
            <a:r>
              <a:rPr lang="fr-FR" sz="1100" i="1" dirty="0" smtClean="0">
                <a:latin typeface="Arial" panose="020B0604020202020204" pitchFamily="34" charset="0"/>
                <a:cs typeface="Arial" panose="020B0604020202020204" pitchFamily="34" charset="0"/>
              </a:rPr>
              <a:t>Fabienne</a:t>
            </a:r>
            <a:r>
              <a:rPr lang="fr-FR" sz="1100" dirty="0" smtClean="0">
                <a:latin typeface="Arial" panose="020B0604020202020204" pitchFamily="34" charset="0"/>
                <a:cs typeface="Arial" panose="020B0604020202020204" pitchFamily="34" charset="0"/>
              </a:rPr>
              <a:t> et </a:t>
            </a:r>
            <a:r>
              <a:rPr lang="fr-FR" sz="1100" i="1" dirty="0" smtClean="0">
                <a:latin typeface="Arial" panose="020B0604020202020204" pitchFamily="34" charset="0"/>
                <a:cs typeface="Arial" panose="020B0604020202020204" pitchFamily="34" charset="0"/>
              </a:rPr>
              <a:t>Coralie </a:t>
            </a:r>
            <a:r>
              <a:rPr lang="fr-FR" sz="1100" dirty="0" smtClean="0">
                <a:latin typeface="Arial" panose="020B0604020202020204" pitchFamily="34" charset="0"/>
                <a:cs typeface="Arial" panose="020B0604020202020204" pitchFamily="34" charset="0"/>
              </a:rPr>
              <a:t>sont de très belles personnes, elles ont de formidable qualités de cœur. </a:t>
            </a:r>
          </a:p>
          <a:p>
            <a:endParaRPr lang="fr-FR" sz="1100" dirty="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Merci beaucoup à elles.</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Laurence </a:t>
            </a:r>
            <a:endParaRPr lang="fr-FR" sz="1100" dirty="0">
              <a:latin typeface="Arial" panose="020B0604020202020204" pitchFamily="34" charset="0"/>
              <a:cs typeface="Arial" panose="020B0604020202020204" pitchFamily="34" charset="0"/>
            </a:endParaRPr>
          </a:p>
        </p:txBody>
      </p:sp>
      <p:sp>
        <p:nvSpPr>
          <p:cNvPr id="75" name="Ellipse 74"/>
          <p:cNvSpPr/>
          <p:nvPr/>
        </p:nvSpPr>
        <p:spPr>
          <a:xfrm>
            <a:off x="7971688" y="1140041"/>
            <a:ext cx="1058205" cy="105820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6" name="Picture 2" descr="Fichier:France televisions 2008 logo.png — Wikipé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466" y="1442722"/>
            <a:ext cx="826545" cy="4312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Fichier:Thales.svg — Wikipé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1743" y="1663466"/>
            <a:ext cx="827574" cy="106033"/>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à coins arrondis 56"/>
          <p:cNvSpPr/>
          <p:nvPr/>
        </p:nvSpPr>
        <p:spPr>
          <a:xfrm>
            <a:off x="123086" y="6168836"/>
            <a:ext cx="2992562" cy="544516"/>
          </a:xfrm>
          <a:prstGeom prst="roundRect">
            <a:avLst/>
          </a:prstGeom>
          <a:solidFill>
            <a:srgbClr val="6BB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t>Faites le point sur vos compétences et découvrez le quotidien des professionnels!</a:t>
            </a:r>
            <a:endParaRPr lang="fr-FR" sz="1200" b="1" dirty="0"/>
          </a:p>
        </p:txBody>
      </p:sp>
      <p:sp>
        <p:nvSpPr>
          <p:cNvPr id="79" name="Rectangle à coins arrondis 78"/>
          <p:cNvSpPr/>
          <p:nvPr/>
        </p:nvSpPr>
        <p:spPr>
          <a:xfrm>
            <a:off x="6071606" y="5019125"/>
            <a:ext cx="2984563" cy="544516"/>
          </a:xfrm>
          <a:prstGeom prst="roundRect">
            <a:avLst/>
          </a:prstGeom>
          <a:solidFill>
            <a:srgbClr val="6BB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t>Vivez une expérience unique en entreprise et faites de merveilleuses rencontres !</a:t>
            </a:r>
            <a:endParaRPr lang="fr-FR" sz="1200" b="1" dirty="0"/>
          </a:p>
        </p:txBody>
      </p:sp>
      <p:sp>
        <p:nvSpPr>
          <p:cNvPr id="80" name="Rectangle à coins arrondis 79"/>
          <p:cNvSpPr/>
          <p:nvPr/>
        </p:nvSpPr>
        <p:spPr>
          <a:xfrm>
            <a:off x="3259367" y="5019125"/>
            <a:ext cx="2690644" cy="544516"/>
          </a:xfrm>
          <a:prstGeom prst="roundRect">
            <a:avLst/>
          </a:prstGeom>
          <a:solidFill>
            <a:srgbClr val="6BB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t>Redécouvrez un univers familier auprès d’une toute nouvelle structure</a:t>
            </a:r>
            <a:endParaRPr lang="fr-FR" sz="1200" b="1" dirty="0"/>
          </a:p>
        </p:txBody>
      </p:sp>
      <p:sp>
        <p:nvSpPr>
          <p:cNvPr id="81" name="Étoile à 5 branches 80"/>
          <p:cNvSpPr/>
          <p:nvPr/>
        </p:nvSpPr>
        <p:spPr>
          <a:xfrm>
            <a:off x="3333750" y="2141251"/>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2" name="Étoile à 5 branches 81"/>
          <p:cNvSpPr/>
          <p:nvPr/>
        </p:nvSpPr>
        <p:spPr>
          <a:xfrm>
            <a:off x="3634983" y="2141251"/>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3" name="Étoile à 5 branches 82"/>
          <p:cNvSpPr/>
          <p:nvPr/>
        </p:nvSpPr>
        <p:spPr>
          <a:xfrm>
            <a:off x="3936216" y="2135982"/>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4" name="Étoile à 5 branches 83"/>
          <p:cNvSpPr/>
          <p:nvPr/>
        </p:nvSpPr>
        <p:spPr>
          <a:xfrm>
            <a:off x="4234811" y="2137909"/>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5" name="Étoile à 5 branches 84"/>
          <p:cNvSpPr/>
          <p:nvPr/>
        </p:nvSpPr>
        <p:spPr>
          <a:xfrm>
            <a:off x="4533406" y="2145039"/>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6" name="Étoile à 5 branches 85"/>
          <p:cNvSpPr/>
          <p:nvPr/>
        </p:nvSpPr>
        <p:spPr>
          <a:xfrm>
            <a:off x="6302314" y="2149995"/>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7" name="Étoile à 5 branches 86"/>
          <p:cNvSpPr/>
          <p:nvPr/>
        </p:nvSpPr>
        <p:spPr>
          <a:xfrm>
            <a:off x="6603547" y="2149995"/>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8" name="Étoile à 5 branches 87"/>
          <p:cNvSpPr/>
          <p:nvPr/>
        </p:nvSpPr>
        <p:spPr>
          <a:xfrm>
            <a:off x="6904780" y="2144726"/>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89" name="Étoile à 5 branches 88"/>
          <p:cNvSpPr/>
          <p:nvPr/>
        </p:nvSpPr>
        <p:spPr>
          <a:xfrm>
            <a:off x="7203375" y="2146653"/>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0" name="Étoile à 5 branches 89"/>
          <p:cNvSpPr/>
          <p:nvPr/>
        </p:nvSpPr>
        <p:spPr>
          <a:xfrm>
            <a:off x="7501970" y="2153783"/>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2" name="Titre 1"/>
          <p:cNvSpPr txBox="1">
            <a:spLocks/>
          </p:cNvSpPr>
          <p:nvPr/>
        </p:nvSpPr>
        <p:spPr>
          <a:xfrm>
            <a:off x="9173381" y="1168468"/>
            <a:ext cx="2834640" cy="9028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000" b="1" dirty="0" smtClean="0">
                <a:latin typeface="Arial" panose="020B0604020202020204" pitchFamily="34" charset="0"/>
                <a:cs typeface="Arial" panose="020B0604020202020204" pitchFamily="34" charset="0"/>
              </a:rPr>
              <a:t>CIC</a:t>
            </a:r>
          </a:p>
        </p:txBody>
      </p:sp>
      <p:sp>
        <p:nvSpPr>
          <p:cNvPr id="93" name="Rectangle 6"/>
          <p:cNvSpPr>
            <a:spLocks noChangeArrowheads="1"/>
          </p:cNvSpPr>
          <p:nvPr/>
        </p:nvSpPr>
        <p:spPr bwMode="auto">
          <a:xfrm>
            <a:off x="9258892" y="2531947"/>
            <a:ext cx="2501333"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sz="1100" dirty="0" smtClean="0">
                <a:latin typeface="Arial" panose="020B0604020202020204" pitchFamily="34" charset="0"/>
                <a:cs typeface="Arial" panose="020B0604020202020204" pitchFamily="34" charset="0"/>
              </a:rPr>
              <a:t>La journée s’est très bien passée. </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L’équipe était au top et j’ai pu apprécier le métier de conseiller. </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Ce serait bien que je renouvelle l’expérience dans l’administratif. </a:t>
            </a:r>
          </a:p>
          <a:p>
            <a:endParaRPr lang="fr-FR" sz="1100" dirty="0" smtClean="0">
              <a:latin typeface="Arial" panose="020B0604020202020204" pitchFamily="34" charset="0"/>
              <a:cs typeface="Arial" panose="020B0604020202020204" pitchFamily="34" charset="0"/>
            </a:endParaRPr>
          </a:p>
          <a:p>
            <a:r>
              <a:rPr lang="fr-FR" sz="1100" dirty="0" smtClean="0">
                <a:latin typeface="Arial" panose="020B0604020202020204" pitchFamily="34" charset="0"/>
                <a:cs typeface="Arial" panose="020B0604020202020204" pitchFamily="34" charset="0"/>
              </a:rPr>
              <a:t>Jessica</a:t>
            </a:r>
            <a:endParaRPr lang="fr-FR" sz="1100" dirty="0">
              <a:latin typeface="Arial" panose="020B0604020202020204" pitchFamily="34" charset="0"/>
              <a:cs typeface="Arial" panose="020B0604020202020204" pitchFamily="34" charset="0"/>
            </a:endParaRPr>
          </a:p>
        </p:txBody>
      </p:sp>
      <p:sp>
        <p:nvSpPr>
          <p:cNvPr id="94" name="Ellipse 93"/>
          <p:cNvSpPr/>
          <p:nvPr/>
        </p:nvSpPr>
        <p:spPr>
          <a:xfrm>
            <a:off x="10928266" y="1136387"/>
            <a:ext cx="1058205" cy="105820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Étoile à 5 branches 95"/>
          <p:cNvSpPr/>
          <p:nvPr/>
        </p:nvSpPr>
        <p:spPr>
          <a:xfrm>
            <a:off x="9258892" y="2146341"/>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7" name="Étoile à 5 branches 96"/>
          <p:cNvSpPr/>
          <p:nvPr/>
        </p:nvSpPr>
        <p:spPr>
          <a:xfrm>
            <a:off x="9560125" y="2146341"/>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8" name="Étoile à 5 branches 97"/>
          <p:cNvSpPr/>
          <p:nvPr/>
        </p:nvSpPr>
        <p:spPr>
          <a:xfrm>
            <a:off x="9861358" y="2141072"/>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9" name="Étoile à 5 branches 98"/>
          <p:cNvSpPr/>
          <p:nvPr/>
        </p:nvSpPr>
        <p:spPr>
          <a:xfrm>
            <a:off x="10159953" y="2142999"/>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00" name="Étoile à 5 branches 99"/>
          <p:cNvSpPr/>
          <p:nvPr/>
        </p:nvSpPr>
        <p:spPr>
          <a:xfrm>
            <a:off x="10458548" y="2150129"/>
            <a:ext cx="236817" cy="23681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02" name="Rectangle à coins arrondis 101"/>
          <p:cNvSpPr/>
          <p:nvPr/>
        </p:nvSpPr>
        <p:spPr>
          <a:xfrm>
            <a:off x="9092354" y="4379168"/>
            <a:ext cx="2969204" cy="544516"/>
          </a:xfrm>
          <a:prstGeom prst="roundRect">
            <a:avLst/>
          </a:prstGeom>
          <a:solidFill>
            <a:srgbClr val="6BB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t>Renouvelez l’expérience l’année suivante !</a:t>
            </a:r>
            <a:endParaRPr lang="fr-FR" sz="1200" b="1" dirty="0"/>
          </a:p>
        </p:txBody>
      </p:sp>
      <p:sp>
        <p:nvSpPr>
          <p:cNvPr id="103" name="Ellipse 102"/>
          <p:cNvSpPr/>
          <p:nvPr/>
        </p:nvSpPr>
        <p:spPr>
          <a:xfrm>
            <a:off x="448679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p:cNvSpPr/>
          <p:nvPr/>
        </p:nvSpPr>
        <p:spPr>
          <a:xfrm>
            <a:off x="583723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p:cNvSpPr/>
          <p:nvPr/>
        </p:nvSpPr>
        <p:spPr>
          <a:xfrm>
            <a:off x="718766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p:cNvSpPr/>
          <p:nvPr/>
        </p:nvSpPr>
        <p:spPr>
          <a:xfrm>
            <a:off x="853810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Ellipse 106"/>
          <p:cNvSpPr/>
          <p:nvPr/>
        </p:nvSpPr>
        <p:spPr>
          <a:xfrm>
            <a:off x="988853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Arrondir un rectangle avec un coin du même côté 107"/>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sp>
        <p:nvSpPr>
          <p:cNvPr id="109" name="Ellipse 108"/>
          <p:cNvSpPr/>
          <p:nvPr/>
        </p:nvSpPr>
        <p:spPr>
          <a:xfrm>
            <a:off x="7187669" y="101265"/>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3</a:t>
            </a:r>
          </a:p>
        </p:txBody>
      </p:sp>
      <p:sp>
        <p:nvSpPr>
          <p:cNvPr id="110" name="Ellipse 109"/>
          <p:cNvSpPr/>
          <p:nvPr/>
        </p:nvSpPr>
        <p:spPr>
          <a:xfrm>
            <a:off x="8717102"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4</a:t>
            </a:r>
            <a:endParaRPr lang="fr-FR" dirty="0">
              <a:solidFill>
                <a:schemeClr val="accent6"/>
              </a:solidFill>
            </a:endParaRPr>
          </a:p>
        </p:txBody>
      </p:sp>
      <p:sp>
        <p:nvSpPr>
          <p:cNvPr id="111" name="Ellipse 110"/>
          <p:cNvSpPr/>
          <p:nvPr/>
        </p:nvSpPr>
        <p:spPr>
          <a:xfrm>
            <a:off x="10073481"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5</a:t>
            </a:r>
            <a:endParaRPr lang="fr-FR" sz="3200" dirty="0">
              <a:solidFill>
                <a:schemeClr val="accent6"/>
              </a:solidFill>
            </a:endParaRPr>
          </a:p>
        </p:txBody>
      </p:sp>
      <p:sp>
        <p:nvSpPr>
          <p:cNvPr id="112" name="Ellipse 111"/>
          <p:cNvSpPr/>
          <p:nvPr/>
        </p:nvSpPr>
        <p:spPr>
          <a:xfrm>
            <a:off x="466579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1</a:t>
            </a:r>
            <a:endParaRPr lang="fr-FR" sz="3200" dirty="0">
              <a:solidFill>
                <a:schemeClr val="accent6"/>
              </a:solidFill>
            </a:endParaRPr>
          </a:p>
        </p:txBody>
      </p:sp>
      <p:sp>
        <p:nvSpPr>
          <p:cNvPr id="113" name="Ellipse 112"/>
          <p:cNvSpPr/>
          <p:nvPr/>
        </p:nvSpPr>
        <p:spPr>
          <a:xfrm>
            <a:off x="6027331"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2</a:t>
            </a:r>
          </a:p>
        </p:txBody>
      </p:sp>
      <p:pic>
        <p:nvPicPr>
          <p:cNvPr id="114" name="Picture 2" descr="logo-CIC - Musée de la faïence de Quimp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7372" y="1524290"/>
            <a:ext cx="726919" cy="408892"/>
          </a:xfrm>
          <a:prstGeom prst="rect">
            <a:avLst/>
          </a:prstGeom>
          <a:noFill/>
          <a:extLst>
            <a:ext uri="{909E8E84-426E-40DD-AFC4-6F175D3DCCD1}">
              <a14:hiddenFill xmlns:a14="http://schemas.microsoft.com/office/drawing/2010/main">
                <a:solidFill>
                  <a:srgbClr val="FFFFFF"/>
                </a:solidFill>
              </a14:hiddenFill>
            </a:ext>
          </a:extLst>
        </p:spPr>
      </p:pic>
      <p:pic>
        <p:nvPicPr>
          <p:cNvPr id="115" name="Image 1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Tree>
    <p:extLst>
      <p:ext uri="{BB962C8B-B14F-4D97-AF65-F5344CB8AC3E}">
        <p14:creationId xmlns:p14="http://schemas.microsoft.com/office/powerpoint/2010/main" val="1392429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38400" y="1872806"/>
            <a:ext cx="7315200" cy="3255264"/>
          </a:xfrm>
        </p:spPr>
        <p:txBody>
          <a:bodyPr anchor="ctr"/>
          <a:lstStyle/>
          <a:p>
            <a:pPr algn="ctr"/>
            <a:r>
              <a:rPr lang="fr-FR" dirty="0" smtClean="0"/>
              <a:t>Les </a:t>
            </a:r>
            <a:r>
              <a:rPr lang="fr-FR" b="1" dirty="0">
                <a:solidFill>
                  <a:schemeClr val="bg1"/>
                </a:solidFill>
                <a:effectLst>
                  <a:glow rad="139700">
                    <a:srgbClr val="DA5D00"/>
                  </a:glow>
                </a:effectLst>
              </a:rPr>
              <a:t>e</a:t>
            </a:r>
            <a:r>
              <a:rPr lang="fr-FR" b="1" dirty="0" smtClean="0">
                <a:solidFill>
                  <a:schemeClr val="bg1"/>
                </a:solidFill>
                <a:effectLst>
                  <a:glow rad="139700">
                    <a:srgbClr val="DA5D00"/>
                  </a:glow>
                </a:effectLst>
              </a:rPr>
              <a:t>ntreprises</a:t>
            </a:r>
            <a:r>
              <a:rPr lang="fr-FR" b="1" dirty="0" smtClean="0">
                <a:solidFill>
                  <a:schemeClr val="bg1"/>
                </a:solidFill>
                <a:effectLst>
                  <a:glow rad="139700">
                    <a:schemeClr val="accent2">
                      <a:satMod val="175000"/>
                      <a:alpha val="40000"/>
                    </a:schemeClr>
                  </a:glow>
                </a:effectLst>
              </a:rPr>
              <a:t> </a:t>
            </a:r>
            <a:r>
              <a:rPr lang="fr-FR" dirty="0" smtClean="0"/>
              <a:t>vous en parlent!</a:t>
            </a:r>
            <a:endParaRPr lang="fr-FR" dirty="0"/>
          </a:p>
        </p:txBody>
      </p:sp>
      <p:sp>
        <p:nvSpPr>
          <p:cNvPr id="15" name="Ellipse 14"/>
          <p:cNvSpPr/>
          <p:nvPr/>
        </p:nvSpPr>
        <p:spPr>
          <a:xfrm>
            <a:off x="448679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583723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718766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853810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988853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Arrondir un rectangle avec un coin du même côté 19"/>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sp>
        <p:nvSpPr>
          <p:cNvPr id="26" name="Ellipse 25"/>
          <p:cNvSpPr/>
          <p:nvPr/>
        </p:nvSpPr>
        <p:spPr>
          <a:xfrm>
            <a:off x="8532160" y="101265"/>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4</a:t>
            </a:r>
            <a:endParaRPr lang="fr-FR" sz="3200" dirty="0">
              <a:solidFill>
                <a:schemeClr val="bg1"/>
              </a:solidFill>
            </a:endParaRPr>
          </a:p>
        </p:txBody>
      </p:sp>
      <p:sp>
        <p:nvSpPr>
          <p:cNvPr id="23" name="Ellipse 22"/>
          <p:cNvSpPr/>
          <p:nvPr/>
        </p:nvSpPr>
        <p:spPr>
          <a:xfrm>
            <a:off x="10073481"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5</a:t>
            </a:r>
            <a:endParaRPr lang="fr-FR" sz="3200" dirty="0">
              <a:solidFill>
                <a:schemeClr val="accent6"/>
              </a:solidFill>
            </a:endParaRPr>
          </a:p>
        </p:txBody>
      </p:sp>
      <p:sp>
        <p:nvSpPr>
          <p:cNvPr id="24" name="Ellipse 23"/>
          <p:cNvSpPr/>
          <p:nvPr/>
        </p:nvSpPr>
        <p:spPr>
          <a:xfrm>
            <a:off x="466579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1</a:t>
            </a:r>
            <a:endParaRPr lang="fr-FR" sz="3200" dirty="0">
              <a:solidFill>
                <a:schemeClr val="accent6"/>
              </a:solidFill>
            </a:endParaRPr>
          </a:p>
        </p:txBody>
      </p:sp>
      <p:sp>
        <p:nvSpPr>
          <p:cNvPr id="25" name="Ellipse 24"/>
          <p:cNvSpPr/>
          <p:nvPr/>
        </p:nvSpPr>
        <p:spPr>
          <a:xfrm>
            <a:off x="6027331"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2</a:t>
            </a:r>
          </a:p>
        </p:txBody>
      </p:sp>
      <p:sp>
        <p:nvSpPr>
          <p:cNvPr id="27" name="Ellipse 26"/>
          <p:cNvSpPr/>
          <p:nvPr/>
        </p:nvSpPr>
        <p:spPr>
          <a:xfrm>
            <a:off x="7364687"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3</a:t>
            </a:r>
            <a:endParaRPr lang="fr-FR" dirty="0">
              <a:solidFill>
                <a:schemeClr val="accent6"/>
              </a:solidFill>
            </a:endParaRP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Tree>
    <p:extLst>
      <p:ext uri="{BB962C8B-B14F-4D97-AF65-F5344CB8AC3E}">
        <p14:creationId xmlns:p14="http://schemas.microsoft.com/office/powerpoint/2010/main" val="57068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18886" t="1141" r="22496" b="405"/>
          <a:stretch/>
        </p:blipFill>
        <p:spPr>
          <a:xfrm rot="229923">
            <a:off x="7787781" y="1739763"/>
            <a:ext cx="4201515" cy="3424635"/>
          </a:xfrm>
          <a:prstGeom prst="rect">
            <a:avLst/>
          </a:prstGeom>
          <a:ln>
            <a:noFill/>
          </a:ln>
          <a:effectLst>
            <a:outerShdw blurRad="292100" dist="139700" dir="2700000" algn="tl" rotWithShape="0">
              <a:srgbClr val="333333">
                <a:alpha val="65000"/>
              </a:srgbClr>
            </a:outerShdw>
          </a:effectLst>
        </p:spPr>
      </p:pic>
      <p:sp>
        <p:nvSpPr>
          <p:cNvPr id="37" name="Rectangle 36"/>
          <p:cNvSpPr/>
          <p:nvPr/>
        </p:nvSpPr>
        <p:spPr>
          <a:xfrm>
            <a:off x="630832" y="1087667"/>
            <a:ext cx="4403557" cy="5397167"/>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Titre 1"/>
          <p:cNvSpPr txBox="1">
            <a:spLocks/>
          </p:cNvSpPr>
          <p:nvPr/>
        </p:nvSpPr>
        <p:spPr>
          <a:xfrm>
            <a:off x="862099" y="1170112"/>
            <a:ext cx="3896585" cy="11661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800" b="1" dirty="0" smtClean="0">
                <a:latin typeface="Arial" panose="020B0604020202020204" pitchFamily="34" charset="0"/>
                <a:cs typeface="Arial" panose="020B0604020202020204" pitchFamily="34" charset="0"/>
              </a:rPr>
              <a:t>PRINTEMPS</a:t>
            </a:r>
            <a:endParaRPr lang="fr-FR" sz="2800" dirty="0">
              <a:latin typeface="Arial" panose="020B0604020202020204" pitchFamily="34" charset="0"/>
              <a:cs typeface="Arial" panose="020B0604020202020204" pitchFamily="34" charset="0"/>
            </a:endParaRPr>
          </a:p>
        </p:txBody>
      </p:sp>
      <p:sp>
        <p:nvSpPr>
          <p:cNvPr id="34" name="Espace réservé du texte 3"/>
          <p:cNvSpPr txBox="1">
            <a:spLocks/>
          </p:cNvSpPr>
          <p:nvPr/>
        </p:nvSpPr>
        <p:spPr>
          <a:xfrm>
            <a:off x="862099" y="2368692"/>
            <a:ext cx="3932237"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fr-FR" sz="1400" dirty="0" smtClean="0">
                <a:latin typeface="Arial" panose="020B0604020202020204" pitchFamily="34" charset="0"/>
                <a:cs typeface="Arial" panose="020B0604020202020204" pitchFamily="34" charset="0"/>
              </a:rPr>
              <a:t>Nous sommes ravis d’avoir accueilli </a:t>
            </a:r>
            <a:r>
              <a:rPr lang="fr-FR" sz="1400" i="1" dirty="0" smtClean="0">
                <a:latin typeface="Arial" panose="020B0604020202020204" pitchFamily="34" charset="0"/>
                <a:cs typeface="Arial" panose="020B0604020202020204" pitchFamily="34" charset="0"/>
              </a:rPr>
              <a:t>Nassim </a:t>
            </a:r>
            <a:r>
              <a:rPr lang="fr-FR" sz="1400" dirty="0" smtClean="0">
                <a:latin typeface="Arial" panose="020B0604020202020204" pitchFamily="34" charset="0"/>
                <a:cs typeface="Arial" panose="020B0604020202020204" pitchFamily="34" charset="0"/>
              </a:rPr>
              <a:t>et </a:t>
            </a:r>
            <a:r>
              <a:rPr lang="fr-FR" sz="1400" i="1" dirty="0" smtClean="0">
                <a:latin typeface="Arial" panose="020B0604020202020204" pitchFamily="34" charset="0"/>
                <a:cs typeface="Arial" panose="020B0604020202020204" pitchFamily="34" charset="0"/>
              </a:rPr>
              <a:t>Dan</a:t>
            </a:r>
            <a:r>
              <a:rPr lang="fr-FR" sz="1400" dirty="0" smtClean="0">
                <a:latin typeface="Arial" panose="020B0604020202020204" pitchFamily="34" charset="0"/>
                <a:cs typeface="Arial" panose="020B0604020202020204" pitchFamily="34" charset="0"/>
              </a:rPr>
              <a:t>.</a:t>
            </a:r>
          </a:p>
          <a:p>
            <a:pPr>
              <a:lnSpc>
                <a:spcPct val="100000"/>
              </a:lnSpc>
            </a:pPr>
            <a:r>
              <a:rPr lang="fr-FR" sz="1400" dirty="0" smtClean="0">
                <a:latin typeface="Arial" panose="020B0604020202020204" pitchFamily="34" charset="0"/>
                <a:cs typeface="Arial" panose="020B0604020202020204" pitchFamily="34" charset="0"/>
              </a:rPr>
              <a:t>Cette journée nous a non seulement permis de faire découvrir à </a:t>
            </a:r>
            <a:r>
              <a:rPr lang="fr-FR" sz="1400" i="1" dirty="0" smtClean="0">
                <a:latin typeface="Arial" panose="020B0604020202020204" pitchFamily="34" charset="0"/>
                <a:cs typeface="Arial" panose="020B0604020202020204" pitchFamily="34" charset="0"/>
              </a:rPr>
              <a:t>Nassim </a:t>
            </a:r>
            <a:r>
              <a:rPr lang="fr-FR" sz="1400" dirty="0" smtClean="0">
                <a:latin typeface="Arial" panose="020B0604020202020204" pitchFamily="34" charset="0"/>
                <a:cs typeface="Arial" panose="020B0604020202020204" pitchFamily="34" charset="0"/>
              </a:rPr>
              <a:t>et </a:t>
            </a:r>
            <a:r>
              <a:rPr lang="fr-FR" sz="1400" i="1" dirty="0" smtClean="0">
                <a:latin typeface="Arial" panose="020B0604020202020204" pitchFamily="34" charset="0"/>
                <a:cs typeface="Arial" panose="020B0604020202020204" pitchFamily="34" charset="0"/>
              </a:rPr>
              <a:t>Dan </a:t>
            </a:r>
            <a:r>
              <a:rPr lang="fr-FR" sz="1400" dirty="0" smtClean="0">
                <a:latin typeface="Arial" panose="020B0604020202020204" pitchFamily="34" charset="0"/>
                <a:cs typeface="Arial" panose="020B0604020202020204" pitchFamily="34" charset="0"/>
              </a:rPr>
              <a:t>notre magasin et nos différents métiers mais aussi de sensibiliser nos équipes au handicap en entreprise.</a:t>
            </a:r>
          </a:p>
          <a:p>
            <a:pPr>
              <a:lnSpc>
                <a:spcPct val="100000"/>
              </a:lnSpc>
            </a:pPr>
            <a:r>
              <a:rPr lang="fr-FR" sz="1400" dirty="0" smtClean="0">
                <a:latin typeface="Arial" panose="020B0604020202020204" pitchFamily="34" charset="0"/>
                <a:cs typeface="Arial" panose="020B0604020202020204" pitchFamily="34" charset="0"/>
              </a:rPr>
              <a:t>Je remercie vivement </a:t>
            </a:r>
            <a:r>
              <a:rPr lang="fr-FR" sz="1400" i="1" dirty="0" err="1" smtClean="0">
                <a:latin typeface="Arial" panose="020B0604020202020204" pitchFamily="34" charset="0"/>
                <a:cs typeface="Arial" panose="020B0604020202020204" pitchFamily="34" charset="0"/>
              </a:rPr>
              <a:t>Nouara</a:t>
            </a:r>
            <a:r>
              <a:rPr lang="fr-FR" sz="1400" i="1" dirty="0" smtClean="0">
                <a:latin typeface="Arial" panose="020B0604020202020204" pitchFamily="34" charset="0"/>
                <a:cs typeface="Arial" panose="020B0604020202020204" pitchFamily="34" charset="0"/>
              </a:rPr>
              <a:t> </a:t>
            </a:r>
            <a:r>
              <a:rPr lang="fr-FR" sz="1400" dirty="0" smtClean="0">
                <a:latin typeface="Arial" panose="020B0604020202020204" pitchFamily="34" charset="0"/>
                <a:cs typeface="Arial" panose="020B0604020202020204" pitchFamily="34" charset="0"/>
              </a:rPr>
              <a:t>et </a:t>
            </a:r>
            <a:r>
              <a:rPr lang="fr-FR" sz="1400" i="1" dirty="0" smtClean="0">
                <a:latin typeface="Arial" panose="020B0604020202020204" pitchFamily="34" charset="0"/>
                <a:cs typeface="Arial" panose="020B0604020202020204" pitchFamily="34" charset="0"/>
              </a:rPr>
              <a:t>Christelle</a:t>
            </a:r>
            <a:r>
              <a:rPr lang="fr-FR" sz="1400" dirty="0" smtClean="0">
                <a:latin typeface="Arial" panose="020B0604020202020204" pitchFamily="34" charset="0"/>
                <a:cs typeface="Arial" panose="020B0604020202020204" pitchFamily="34" charset="0"/>
              </a:rPr>
              <a:t> d’avoir accompagné nos stagiaires du jour ainsi que l’ensemble des collaborateurs Printemps Polygone Riviera qui leur ont réservé un accueil chaleureux.</a:t>
            </a:r>
            <a:endParaRPr lang="fr-FR" sz="1400" dirty="0">
              <a:latin typeface="Arial" panose="020B0604020202020204" pitchFamily="34" charset="0"/>
              <a:cs typeface="Arial" panose="020B0604020202020204" pitchFamily="34" charset="0"/>
            </a:endParaRP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1948" t="29692" r="30980" b="33295"/>
          <a:stretch/>
        </p:blipFill>
        <p:spPr>
          <a:xfrm rot="21372112">
            <a:off x="5461370" y="1925109"/>
            <a:ext cx="3257427" cy="4345983"/>
          </a:xfrm>
          <a:prstGeom prst="rect">
            <a:avLst/>
          </a:prstGeom>
          <a:ln>
            <a:noFill/>
          </a:ln>
          <a:effectLst>
            <a:outerShdw blurRad="292100" dist="139700" dir="2700000" algn="tl" rotWithShape="0">
              <a:srgbClr val="333333">
                <a:alpha val="65000"/>
              </a:srgbClr>
            </a:outerShdw>
          </a:effectLst>
        </p:spPr>
      </p:pic>
      <p:sp>
        <p:nvSpPr>
          <p:cNvPr id="14" name="Larme 13"/>
          <p:cNvSpPr/>
          <p:nvPr/>
        </p:nvSpPr>
        <p:spPr>
          <a:xfrm>
            <a:off x="10446419" y="1145994"/>
            <a:ext cx="1351998" cy="1351998"/>
          </a:xfrm>
          <a:prstGeom prst="teardrop">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pic>
        <p:nvPicPr>
          <p:cNvPr id="5122" name="Picture 2" descr="logo-partenaire-maisons-rose-roseup-rosemagazine-printemps | Maison Rose à  Par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7997" y="1359727"/>
            <a:ext cx="1008842" cy="759513"/>
          </a:xfrm>
          <a:prstGeom prst="rect">
            <a:avLst/>
          </a:prstGeom>
          <a:noFill/>
          <a:extLst>
            <a:ext uri="{909E8E84-426E-40DD-AFC4-6F175D3DCCD1}">
              <a14:hiddenFill xmlns:a14="http://schemas.microsoft.com/office/drawing/2010/main">
                <a:solidFill>
                  <a:srgbClr val="FFFFFF"/>
                </a:solidFill>
              </a14:hiddenFill>
            </a:ext>
          </a:extLst>
        </p:spPr>
      </p:pic>
      <p:sp>
        <p:nvSpPr>
          <p:cNvPr id="39" name="Ellipse 38"/>
          <p:cNvSpPr/>
          <p:nvPr/>
        </p:nvSpPr>
        <p:spPr>
          <a:xfrm>
            <a:off x="448679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583723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718766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853810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988853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Arrondir un rectangle avec un coin du même côté 43"/>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sp>
        <p:nvSpPr>
          <p:cNvPr id="51" name="Ellipse 50"/>
          <p:cNvSpPr/>
          <p:nvPr/>
        </p:nvSpPr>
        <p:spPr>
          <a:xfrm>
            <a:off x="9888539" y="108339"/>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5</a:t>
            </a:r>
          </a:p>
        </p:txBody>
      </p:sp>
      <p:sp>
        <p:nvSpPr>
          <p:cNvPr id="47" name="Ellipse 46"/>
          <p:cNvSpPr/>
          <p:nvPr/>
        </p:nvSpPr>
        <p:spPr>
          <a:xfrm>
            <a:off x="466579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1</a:t>
            </a:r>
            <a:endParaRPr lang="fr-FR" sz="3200" dirty="0">
              <a:solidFill>
                <a:schemeClr val="accent6"/>
              </a:solidFill>
            </a:endParaRPr>
          </a:p>
        </p:txBody>
      </p:sp>
      <p:sp>
        <p:nvSpPr>
          <p:cNvPr id="48" name="Ellipse 47"/>
          <p:cNvSpPr/>
          <p:nvPr/>
        </p:nvSpPr>
        <p:spPr>
          <a:xfrm>
            <a:off x="6027331"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2</a:t>
            </a:r>
          </a:p>
        </p:txBody>
      </p:sp>
      <p:sp>
        <p:nvSpPr>
          <p:cNvPr id="49" name="Ellipse 48"/>
          <p:cNvSpPr/>
          <p:nvPr/>
        </p:nvSpPr>
        <p:spPr>
          <a:xfrm>
            <a:off x="7364687"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3</a:t>
            </a:r>
            <a:endParaRPr lang="fr-FR" dirty="0">
              <a:solidFill>
                <a:schemeClr val="accent6"/>
              </a:solidFill>
            </a:endParaRPr>
          </a:p>
        </p:txBody>
      </p:sp>
      <p:sp>
        <p:nvSpPr>
          <p:cNvPr id="50" name="Ellipse 49"/>
          <p:cNvSpPr/>
          <p:nvPr/>
        </p:nvSpPr>
        <p:spPr>
          <a:xfrm>
            <a:off x="8722257"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4</a:t>
            </a:r>
          </a:p>
        </p:txBody>
      </p:sp>
      <p:pic>
        <p:nvPicPr>
          <p:cNvPr id="52" name="Imag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Tree>
    <p:extLst>
      <p:ext uri="{BB962C8B-B14F-4D97-AF65-F5344CB8AC3E}">
        <p14:creationId xmlns:p14="http://schemas.microsoft.com/office/powerpoint/2010/main" val="2869362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865717" y="2269364"/>
            <a:ext cx="6185358" cy="2952631"/>
          </a:xfrm>
          <a:prstGeom prst="rect">
            <a:avLst/>
          </a:prstGeom>
          <a:solidFill>
            <a:schemeClr val="accent2">
              <a:lumMod val="40000"/>
              <a:lumOff val="6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663828" y="2269365"/>
            <a:ext cx="3451308" cy="4353493"/>
          </a:xfrm>
          <a:prstGeom prst="rect">
            <a:avLst/>
          </a:prstGeom>
          <a:solidFill>
            <a:schemeClr val="accent2">
              <a:lumMod val="40000"/>
              <a:lumOff val="6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621258" y="895852"/>
            <a:ext cx="2834640" cy="902868"/>
          </a:xfrm>
        </p:spPr>
        <p:txBody>
          <a:bodyPr anchor="ctr">
            <a:noAutofit/>
          </a:bodyPr>
          <a:lstStyle/>
          <a:p>
            <a:r>
              <a:rPr lang="fr-FR" sz="2400" b="1" dirty="0" smtClean="0">
                <a:latin typeface="Arial" panose="020B0604020202020204" pitchFamily="34" charset="0"/>
                <a:cs typeface="Arial" panose="020B0604020202020204" pitchFamily="34" charset="0"/>
              </a:rPr>
              <a:t>VINCI</a:t>
            </a:r>
            <a:r>
              <a:rPr lang="fr-FR" sz="1800" dirty="0" smtClean="0">
                <a:latin typeface="Arial" panose="020B0604020202020204" pitchFamily="34" charset="0"/>
                <a:cs typeface="Arial" panose="020B0604020202020204" pitchFamily="34" charset="0"/>
              </a:rPr>
              <a:t> </a:t>
            </a:r>
            <a:br>
              <a:rPr lang="fr-FR" sz="18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CONSTRUCTION</a:t>
            </a:r>
            <a:endParaRPr lang="fr-FR" sz="1800" dirty="0">
              <a:latin typeface="Arial" panose="020B0604020202020204" pitchFamily="34" charset="0"/>
              <a:cs typeface="Arial" panose="020B0604020202020204" pitchFamily="34" charset="0"/>
            </a:endParaRPr>
          </a:p>
        </p:txBody>
      </p:sp>
      <p:sp>
        <p:nvSpPr>
          <p:cNvPr id="14" name="Larme 13"/>
          <p:cNvSpPr/>
          <p:nvPr/>
        </p:nvSpPr>
        <p:spPr>
          <a:xfrm>
            <a:off x="3386243" y="1331737"/>
            <a:ext cx="1351998" cy="1351998"/>
          </a:xfrm>
          <a:prstGeom prst="teardrop">
            <a:avLst>
              <a:gd name="adj" fmla="val 7294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pic>
        <p:nvPicPr>
          <p:cNvPr id="16" name="Picture 2" descr="Vinci-Construction-Logo-300x300 - Urban Practi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61" b="16569"/>
          <a:stretch/>
        </p:blipFill>
        <p:spPr bwMode="auto">
          <a:xfrm>
            <a:off x="3470017" y="1605620"/>
            <a:ext cx="1188483" cy="80423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p:cNvSpPr>
            <a:spLocks noChangeArrowheads="1"/>
          </p:cNvSpPr>
          <p:nvPr/>
        </p:nvSpPr>
        <p:spPr bwMode="auto">
          <a:xfrm>
            <a:off x="725586" y="2409851"/>
            <a:ext cx="3327791"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effectLst/>
                <a:latin typeface="Arial" panose="020B0604020202020204" pitchFamily="34" charset="0"/>
                <a:ea typeface="Calibri" panose="020F0502020204030204" pitchFamily="34" charset="0"/>
                <a:cs typeface="Times New Roman" panose="02020603050405020304" pitchFamily="18" charset="0"/>
              </a:rPr>
              <a:t>Bonjour,</a:t>
            </a:r>
            <a:r>
              <a:rPr kumimoji="0" lang="fr-FR" altLang="fr-FR" sz="1200" b="0" i="0" u="none" strike="noStrike" cap="none" normalizeH="0" dirty="0" smtClean="0">
                <a:ln>
                  <a:noFill/>
                </a:ln>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200" baseline="0" dirty="0">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effectLst/>
                <a:latin typeface="Arial" panose="020B0604020202020204" pitchFamily="34" charset="0"/>
                <a:ea typeface="Calibri" panose="020F0502020204030204" pitchFamily="34" charset="0"/>
                <a:cs typeface="Times New Roman" panose="02020603050405020304" pitchFamily="18" charset="0"/>
              </a:rPr>
              <a:t>J’ai souhaité participer à cette journée afin de faire découvrir mon métier, et permettre à une personne d’être en immersion dans des tâches concrètes. C’est aussi un moment de partage et un apport mutuel de connaissances.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200" dirty="0">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effectLst/>
                <a:latin typeface="Arial" panose="020B0604020202020204" pitchFamily="34" charset="0"/>
                <a:ea typeface="Calibri" panose="020F0502020204030204" pitchFamily="34" charset="0"/>
                <a:cs typeface="Times New Roman" panose="02020603050405020304" pitchFamily="18" charset="0"/>
              </a:rPr>
              <a:t>C’est agréable de pouvoir partager son métier, une action à refaire l’année prochaine sans hésitation.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effectLst/>
                <a:latin typeface="Arial" panose="020B0604020202020204" pitchFamily="34" charset="0"/>
                <a:ea typeface="Calibri" panose="020F0502020204030204" pitchFamily="34" charset="0"/>
                <a:cs typeface="Times New Roman" panose="02020603050405020304" pitchFamily="18" charset="0"/>
              </a:rPr>
              <a:t>Pour Marvin ce fût une journée riche en découverte où il a eu l’occasion de découvrir ce métier par de l’observation et de la mise en pratique de quelques tâches, ce qui d’après lui, lui a été</a:t>
            </a:r>
            <a:endParaRPr kumimoji="0" lang="fr-FR" altLang="fr-FR" sz="12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effectLst/>
                <a:latin typeface="Arial" panose="020B0604020202020204" pitchFamily="34" charset="0"/>
                <a:ea typeface="Calibri" panose="020F0502020204030204" pitchFamily="34" charset="0"/>
                <a:cs typeface="Times New Roman" panose="02020603050405020304" pitchFamily="18" charset="0"/>
              </a:rPr>
              <a:t>très formateur.</a:t>
            </a:r>
            <a:endParaRPr kumimoji="0" lang="fr-FR" altLang="fr-FR" sz="1200" b="0" i="0" u="none" strike="noStrike" cap="none" normalizeH="0" baseline="0" dirty="0" smtClean="0">
              <a:ln>
                <a:noFill/>
              </a:ln>
              <a:effectLst/>
              <a:latin typeface="Arial" panose="020B0604020202020204" pitchFamily="34" charset="0"/>
            </a:endParaRPr>
          </a:p>
        </p:txBody>
      </p:sp>
      <p:sp>
        <p:nvSpPr>
          <p:cNvPr id="29" name="Étoile à 5 branches 28"/>
          <p:cNvSpPr/>
          <p:nvPr/>
        </p:nvSpPr>
        <p:spPr>
          <a:xfrm flipH="1">
            <a:off x="682398" y="1747688"/>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 name="Étoile à 5 branches 29"/>
          <p:cNvSpPr/>
          <p:nvPr/>
        </p:nvSpPr>
        <p:spPr>
          <a:xfrm flipH="1">
            <a:off x="1078054" y="1747688"/>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 name="Étoile à 5 branches 30"/>
          <p:cNvSpPr/>
          <p:nvPr/>
        </p:nvSpPr>
        <p:spPr>
          <a:xfrm flipH="1">
            <a:off x="1473710" y="1747688"/>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2" name="Étoile à 5 branches 31"/>
          <p:cNvSpPr/>
          <p:nvPr/>
        </p:nvSpPr>
        <p:spPr>
          <a:xfrm flipH="1">
            <a:off x="1866334" y="1747688"/>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3" name="Étoile à 5 branches 32"/>
          <p:cNvSpPr/>
          <p:nvPr/>
        </p:nvSpPr>
        <p:spPr>
          <a:xfrm flipH="1">
            <a:off x="2258958" y="1747688"/>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6" name="Ellipse 35"/>
          <p:cNvSpPr/>
          <p:nvPr/>
        </p:nvSpPr>
        <p:spPr>
          <a:xfrm>
            <a:off x="448679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83723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718766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8538104"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9888539" y="10833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Arrondir un rectangle avec un coin du même côté 40"/>
          <p:cNvSpPr/>
          <p:nvPr/>
        </p:nvSpPr>
        <p:spPr>
          <a:xfrm rot="10800000">
            <a:off x="3707340" y="0"/>
            <a:ext cx="7875059" cy="565538"/>
          </a:xfrm>
          <a:prstGeom prst="round2SameRect">
            <a:avLst>
              <a:gd name="adj1" fmla="val 50000"/>
              <a:gd name="adj2" fmla="val 0"/>
            </a:avLst>
          </a:prstGeom>
          <a:pattFill prst="pct30">
            <a:fgClr>
              <a:srgbClr val="ADDB7B"/>
            </a:fgClr>
            <a:bgClr>
              <a:schemeClr val="bg1"/>
            </a:bgClr>
          </a:patt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solidFill>
                <a:schemeClr val="bg1"/>
              </a:solidFill>
            </a:endParaRPr>
          </a:p>
        </p:txBody>
      </p:sp>
      <p:sp>
        <p:nvSpPr>
          <p:cNvPr id="42" name="Ellipse 41"/>
          <p:cNvSpPr/>
          <p:nvPr/>
        </p:nvSpPr>
        <p:spPr>
          <a:xfrm>
            <a:off x="9888539" y="108339"/>
            <a:ext cx="914400" cy="91440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5</a:t>
            </a:r>
          </a:p>
        </p:txBody>
      </p:sp>
      <p:sp>
        <p:nvSpPr>
          <p:cNvPr id="43" name="Ellipse 42"/>
          <p:cNvSpPr/>
          <p:nvPr/>
        </p:nvSpPr>
        <p:spPr>
          <a:xfrm>
            <a:off x="4665797" y="293281"/>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6"/>
                </a:solidFill>
              </a:rPr>
              <a:t>1</a:t>
            </a:r>
            <a:endParaRPr lang="fr-FR" sz="3200" dirty="0">
              <a:solidFill>
                <a:schemeClr val="accent6"/>
              </a:solidFill>
            </a:endParaRPr>
          </a:p>
        </p:txBody>
      </p:sp>
      <p:sp>
        <p:nvSpPr>
          <p:cNvPr id="44" name="Ellipse 43"/>
          <p:cNvSpPr/>
          <p:nvPr/>
        </p:nvSpPr>
        <p:spPr>
          <a:xfrm>
            <a:off x="6027331"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2</a:t>
            </a:r>
          </a:p>
        </p:txBody>
      </p:sp>
      <p:sp>
        <p:nvSpPr>
          <p:cNvPr id="45" name="Ellipse 44"/>
          <p:cNvSpPr/>
          <p:nvPr/>
        </p:nvSpPr>
        <p:spPr>
          <a:xfrm>
            <a:off x="7364687"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3</a:t>
            </a:r>
            <a:endParaRPr lang="fr-FR" dirty="0">
              <a:solidFill>
                <a:schemeClr val="accent6"/>
              </a:solidFill>
            </a:endParaRPr>
          </a:p>
        </p:txBody>
      </p:sp>
      <p:sp>
        <p:nvSpPr>
          <p:cNvPr id="46" name="Ellipse 45"/>
          <p:cNvSpPr/>
          <p:nvPr/>
        </p:nvSpPr>
        <p:spPr>
          <a:xfrm>
            <a:off x="8722257" y="286207"/>
            <a:ext cx="544516" cy="5445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6"/>
                </a:solidFill>
              </a:rPr>
              <a:t>4</a:t>
            </a:r>
          </a:p>
        </p:txBody>
      </p:sp>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68" y="114300"/>
            <a:ext cx="2257730" cy="333956"/>
          </a:xfrm>
          <a:prstGeom prst="rect">
            <a:avLst/>
          </a:prstGeom>
        </p:spPr>
      </p:pic>
      <p:sp>
        <p:nvSpPr>
          <p:cNvPr id="26" name="Larme 25"/>
          <p:cNvSpPr/>
          <p:nvPr/>
        </p:nvSpPr>
        <p:spPr>
          <a:xfrm>
            <a:off x="10201124" y="1502901"/>
            <a:ext cx="1351998" cy="1351998"/>
          </a:xfrm>
          <a:prstGeom prst="teardrop">
            <a:avLst>
              <a:gd name="adj" fmla="val 74235"/>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3" name="Rectangle 2"/>
          <p:cNvSpPr/>
          <p:nvPr/>
        </p:nvSpPr>
        <p:spPr>
          <a:xfrm>
            <a:off x="4955075" y="2409851"/>
            <a:ext cx="5473293" cy="1569660"/>
          </a:xfrm>
          <a:prstGeom prst="rect">
            <a:avLst/>
          </a:prstGeom>
        </p:spPr>
        <p:txBody>
          <a:bodyPr wrap="square">
            <a:spAutoFit/>
          </a:bodyPr>
          <a:lstStyle/>
          <a:p>
            <a:r>
              <a:rPr lang="fr-FR" sz="1200" dirty="0">
                <a:latin typeface="Arial" panose="020B0604020202020204" pitchFamily="34" charset="0"/>
                <a:cs typeface="Arial" panose="020B0604020202020204" pitchFamily="34" charset="0"/>
              </a:rPr>
              <a:t>Beau </a:t>
            </a:r>
            <a:r>
              <a:rPr lang="fr-FR" sz="1200" dirty="0">
                <a:latin typeface="Arial" panose="020B0604020202020204" pitchFamily="34" charset="0"/>
                <a:cs typeface="Arial" panose="020B0604020202020204" pitchFamily="34" charset="0"/>
                <a:hlinkClick r:id="rId4"/>
              </a:rPr>
              <a:t>#</a:t>
            </a:r>
            <a:r>
              <a:rPr lang="fr-FR" sz="1200" dirty="0" err="1">
                <a:latin typeface="Arial" panose="020B0604020202020204" pitchFamily="34" charset="0"/>
                <a:cs typeface="Arial" panose="020B0604020202020204" pitchFamily="34" charset="0"/>
                <a:hlinkClick r:id="rId4"/>
              </a:rPr>
              <a:t>DuoDay</a:t>
            </a:r>
            <a:r>
              <a:rPr lang="fr-FR" sz="1200" dirty="0">
                <a:latin typeface="Arial" panose="020B0604020202020204" pitchFamily="34" charset="0"/>
                <a:cs typeface="Arial" panose="020B0604020202020204" pitchFamily="34" charset="0"/>
              </a:rPr>
              <a:t> qui s’est terminé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L’équipe de </a:t>
            </a:r>
            <a:r>
              <a:rPr lang="fr-FR" sz="1200" dirty="0">
                <a:latin typeface="Arial" panose="020B0604020202020204" pitchFamily="34" charset="0"/>
                <a:cs typeface="Arial" panose="020B0604020202020204" pitchFamily="34" charset="0"/>
                <a:hlinkClick r:id="rId5"/>
              </a:rPr>
              <a:t>DSI Méditerranée Entreprise Adaptée et Solidaire</a:t>
            </a:r>
            <a:r>
              <a:rPr lang="fr-FR" sz="1200" dirty="0">
                <a:latin typeface="Arial" panose="020B0604020202020204" pitchFamily="34" charset="0"/>
                <a:cs typeface="Arial" panose="020B0604020202020204" pitchFamily="34" charset="0"/>
              </a:rPr>
              <a:t> était contente de partagé sa journée avec </a:t>
            </a:r>
            <a:r>
              <a:rPr lang="fr-FR" sz="1200" i="1" dirty="0">
                <a:latin typeface="Arial" panose="020B0604020202020204" pitchFamily="34" charset="0"/>
                <a:cs typeface="Arial" panose="020B0604020202020204" pitchFamily="34" charset="0"/>
              </a:rPr>
              <a:t>Lucie</a:t>
            </a:r>
            <a:r>
              <a:rPr lang="fr-FR" sz="1200" dirty="0">
                <a:latin typeface="Arial" panose="020B0604020202020204" pitchFamily="34" charset="0"/>
                <a:cs typeface="Arial" panose="020B0604020202020204" pitchFamily="34" charset="0"/>
              </a:rPr>
              <a:t> et </a:t>
            </a:r>
            <a:r>
              <a:rPr lang="fr-FR" sz="1200" i="1" dirty="0">
                <a:latin typeface="Arial" panose="020B0604020202020204" pitchFamily="34" charset="0"/>
                <a:cs typeface="Arial" panose="020B0604020202020204" pitchFamily="34" charset="0"/>
              </a:rPr>
              <a:t>Sybille</a:t>
            </a:r>
            <a:r>
              <a:rPr lang="fr-FR" sz="1200" dirty="0">
                <a:latin typeface="Arial" panose="020B0604020202020204" pitchFamily="34" charset="0"/>
                <a:cs typeface="Arial" panose="020B0604020202020204" pitchFamily="34" charset="0"/>
              </a:rPr>
              <a:t> pendant une journée et ainsi leur permettre de découvrir nos métiers.</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Depuis plus de 20 DSI Entreprise Adaptée et Solidaire France continue de s’ouvrir à la diversité et dépasser les préjugés.</a:t>
            </a:r>
          </a:p>
        </p:txBody>
      </p:sp>
      <p:pic>
        <p:nvPicPr>
          <p:cNvPr id="1026" name="Picture 2" descr="Accueil | DS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9539" y="1822821"/>
            <a:ext cx="1035167" cy="711782"/>
          </a:xfrm>
          <a:prstGeom prst="rect">
            <a:avLst/>
          </a:prstGeom>
          <a:noFill/>
          <a:extLst>
            <a:ext uri="{909E8E84-426E-40DD-AFC4-6F175D3DCCD1}">
              <a14:hiddenFill xmlns:a14="http://schemas.microsoft.com/office/drawing/2010/main">
                <a:solidFill>
                  <a:srgbClr val="FFFFFF"/>
                </a:solidFill>
              </a14:hiddenFill>
            </a:ext>
          </a:extLst>
        </p:spPr>
      </p:pic>
      <p:sp>
        <p:nvSpPr>
          <p:cNvPr id="28" name="Titre 1"/>
          <p:cNvSpPr txBox="1">
            <a:spLocks/>
          </p:cNvSpPr>
          <p:nvPr/>
        </p:nvSpPr>
        <p:spPr>
          <a:xfrm>
            <a:off x="4799705" y="919953"/>
            <a:ext cx="2834640" cy="9028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400" b="1" dirty="0" smtClean="0">
                <a:latin typeface="Arial" panose="020B0604020202020204" pitchFamily="34" charset="0"/>
                <a:cs typeface="Arial" panose="020B0604020202020204" pitchFamily="34" charset="0"/>
              </a:rPr>
              <a:t>DSI</a:t>
            </a:r>
            <a:r>
              <a:rPr lang="fr-FR" sz="1800" dirty="0" smtClean="0">
                <a:latin typeface="Arial" panose="020B0604020202020204" pitchFamily="34" charset="0"/>
                <a:cs typeface="Arial" panose="020B0604020202020204" pitchFamily="34" charset="0"/>
              </a:rPr>
              <a:t> </a:t>
            </a:r>
            <a:br>
              <a:rPr lang="fr-FR" sz="18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MEDITERRANEE</a:t>
            </a:r>
            <a:endParaRPr lang="fr-FR" sz="1800" dirty="0">
              <a:latin typeface="Arial" panose="020B0604020202020204" pitchFamily="34" charset="0"/>
              <a:cs typeface="Arial" panose="020B0604020202020204" pitchFamily="34" charset="0"/>
            </a:endParaRPr>
          </a:p>
        </p:txBody>
      </p:sp>
      <p:sp>
        <p:nvSpPr>
          <p:cNvPr id="35" name="Étoile à 5 branches 34"/>
          <p:cNvSpPr/>
          <p:nvPr/>
        </p:nvSpPr>
        <p:spPr>
          <a:xfrm flipH="1">
            <a:off x="4860845" y="1771789"/>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8" name="Étoile à 5 branches 47"/>
          <p:cNvSpPr/>
          <p:nvPr/>
        </p:nvSpPr>
        <p:spPr>
          <a:xfrm flipH="1">
            <a:off x="5256501" y="1771789"/>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9" name="Étoile à 5 branches 48"/>
          <p:cNvSpPr/>
          <p:nvPr/>
        </p:nvSpPr>
        <p:spPr>
          <a:xfrm flipH="1">
            <a:off x="5652157" y="1771789"/>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50" name="Étoile à 5 branches 49"/>
          <p:cNvSpPr/>
          <p:nvPr/>
        </p:nvSpPr>
        <p:spPr>
          <a:xfrm flipH="1">
            <a:off x="6044781" y="1771789"/>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51" name="Étoile à 5 branches 50"/>
          <p:cNvSpPr/>
          <p:nvPr/>
        </p:nvSpPr>
        <p:spPr>
          <a:xfrm flipH="1">
            <a:off x="6437405" y="1771789"/>
            <a:ext cx="332998" cy="33299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7" cstate="print">
            <a:extLst>
              <a:ext uri="{28A0092B-C50C-407E-A947-70E740481C1C}">
                <a14:useLocalDpi xmlns:a14="http://schemas.microsoft.com/office/drawing/2010/main" val="0"/>
              </a:ext>
            </a:extLst>
          </a:blip>
          <a:srcRect l="5624" t="384" r="6557" b="4308"/>
          <a:stretch/>
        </p:blipFill>
        <p:spPr>
          <a:xfrm rot="301038">
            <a:off x="8516576" y="4140813"/>
            <a:ext cx="3003184" cy="2443339"/>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rotWithShape="1">
          <a:blip r:embed="rId8" cstate="print">
            <a:extLst>
              <a:ext uri="{28A0092B-C50C-407E-A947-70E740481C1C}">
                <a14:useLocalDpi xmlns:a14="http://schemas.microsoft.com/office/drawing/2010/main" val="0"/>
              </a:ext>
            </a:extLst>
          </a:blip>
          <a:srcRect l="5643" t="19660" r="15718" b="11085"/>
          <a:stretch/>
        </p:blipFill>
        <p:spPr>
          <a:xfrm rot="21416406">
            <a:off x="4713827" y="4306399"/>
            <a:ext cx="3272316" cy="2160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7794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4809</TotalTime>
  <Words>578</Words>
  <Application>Microsoft Office PowerPoint</Application>
  <PresentationFormat>Grand écran</PresentationFormat>
  <Paragraphs>127</Paragraphs>
  <Slides>10</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vt:i4>
      </vt:variant>
    </vt:vector>
  </HeadingPairs>
  <TitlesOfParts>
    <vt:vector size="16" baseType="lpstr">
      <vt:lpstr>Arial</vt:lpstr>
      <vt:lpstr>Calibri</vt:lpstr>
      <vt:lpstr>Calibri Light</vt:lpstr>
      <vt:lpstr>Times New Roman</vt:lpstr>
      <vt:lpstr>Wingdings 2</vt:lpstr>
      <vt:lpstr>Thème Office</vt:lpstr>
      <vt:lpstr>Présentation PowerPoint</vt:lpstr>
      <vt:lpstr>Quelques mots sur le DUO DAY</vt:lpstr>
      <vt:lpstr>Quelques chiffres  DUO DAY 2021</vt:lpstr>
      <vt:lpstr>Nos bénéficiaires vous en parlent!</vt:lpstr>
      <vt:lpstr>VINCI CONSTRUCTION</vt:lpstr>
      <vt:lpstr>Présentation PowerPoint</vt:lpstr>
      <vt:lpstr>Les entreprises vous en parlent!</vt:lpstr>
      <vt:lpstr>Présentation PowerPoint</vt:lpstr>
      <vt:lpstr>VINCI  CONSTRUCTION</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Retour d’expérience</dc:title>
  <dc:creator>Service ARE</dc:creator>
  <cp:lastModifiedBy>Service ARE</cp:lastModifiedBy>
  <cp:revision>49</cp:revision>
  <dcterms:created xsi:type="dcterms:W3CDTF">2021-11-22T07:38:15Z</dcterms:created>
  <dcterms:modified xsi:type="dcterms:W3CDTF">2021-11-26T09:39:38Z</dcterms:modified>
</cp:coreProperties>
</file>