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37" r:id="rId17"/>
    <p:sldId id="338" r:id="rId18"/>
    <p:sldId id="272" r:id="rId19"/>
    <p:sldId id="316" r:id="rId20"/>
    <p:sldId id="34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Merriweather Sans" panose="020B060402020202020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Open Sans Light" panose="020B0604020202020204" charset="0"/>
      <p:regular r:id="rId41"/>
      <p:bold r:id="rId42"/>
      <p:italic r:id="rId43"/>
      <p:boldItalic r:id="rId44"/>
    </p:embeddedFont>
    <p:embeddedFont>
      <p:font typeface="Open Sans SemiBold" panose="020B0604020202020204" charset="0"/>
      <p:regular r:id="rId45"/>
      <p:bold r:id="rId46"/>
      <p:italic r:id="rId47"/>
      <p:boldItalic r:id="rId48"/>
    </p:embeddedFont>
    <p:embeddedFont>
      <p:font typeface="Roboto Light" panose="020B0604020202020204" charset="0"/>
      <p:regular r:id="rId49"/>
      <p:bold r:id="rId50"/>
      <p:italic r:id="rId51"/>
      <p:boldItalic r:id="rId52"/>
    </p:embeddedFont>
    <p:embeddedFont>
      <p:font typeface="Roboto Thin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font" Target="fonts/font3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font" Target="fonts/font34.fntdata"/><Relationship Id="rId8" Type="http://schemas.openxmlformats.org/officeDocument/2006/relationships/slide" Target="slides/slide7.xml"/><Relationship Id="rId51" Type="http://schemas.openxmlformats.org/officeDocument/2006/relationships/font" Target="fonts/font2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d50e63e4a_0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4" name="Google Shape;194;g6d50e63e4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d50e63e4a_0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00" name="Google Shape;200;g6d50e63e4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d50e63e4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d50e63e4a_0_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d50e63e4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6d50e63e4a_0_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d50e63e4a_0_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21" name="Google Shape;221;g6d50e63e4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d50e63e4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d50e63e4a_0_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568f187155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568f187155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568f187155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568f187155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579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d50e63e4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d50e63e4a_0_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49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d50e63e4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1" name="Google Shape;141;g6d50e63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12b098594_1_3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g712b098594_1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d50e63e4a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7" name="Google Shape;147;g6d50e63e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d50e63e4a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54" name="Google Shape;154;g6d50e63e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d50e63e4a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60" name="Google Shape;160;g6d50e63e4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50e63e4a_0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66" name="Google Shape;166;g6d50e63e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d50e63e4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6d50e63e4a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d50e63e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6d50e63e4a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d50e63e4a_0_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88" name="Google Shape;188;g6d50e63e4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 jaune trame">
  <p:cSld name="CUSTOM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BE00"/>
              </a:gs>
              <a:gs pos="100000">
                <a:srgbClr val="FF9F00"/>
              </a:gs>
            </a:gsLst>
            <a:lin ang="2399891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94519" y="1392654"/>
            <a:ext cx="4090196" cy="4300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 3">
  <p:cSld name="TITLE_AND_BODY_4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566"/>
              </a:buClr>
              <a:buSzPts val="500"/>
              <a:buFont typeface="Helvetica Neue"/>
              <a:buNone/>
            </a:pPr>
            <a:endParaRPr sz="500" b="0" i="0" u="none" strike="noStrike" cap="none">
              <a:solidFill>
                <a:srgbClr val="5855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4568651" y="4878957"/>
            <a:ext cx="48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x Page contenu ">
  <p:cSld name="Pix Page contenu 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6705204" y="4776935"/>
            <a:ext cx="187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Roboto Light"/>
              <a:buNone/>
              <a:defRPr sz="1100" b="1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Roboto Light"/>
              <a:buNone/>
              <a:defRPr sz="1100" b="1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Roboto Light"/>
              <a:buNone/>
              <a:defRPr sz="1100" b="1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Roboto Light"/>
              <a:buNone/>
              <a:defRPr sz="1100" b="1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Roboto Light"/>
              <a:buNone/>
              <a:defRPr sz="1100" b="1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Roboto Light"/>
              <a:buNone/>
              <a:defRPr sz="1100" b="1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Roboto Light"/>
              <a:buNone/>
              <a:defRPr sz="1100" b="1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Roboto Light"/>
              <a:buNone/>
              <a:defRPr sz="1100" b="1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Roboto Light"/>
              <a:buNone/>
              <a:defRPr sz="1100" b="1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44" name="Google Shape;44;p12"/>
          <p:cNvCxnSpPr/>
          <p:nvPr/>
        </p:nvCxnSpPr>
        <p:spPr>
          <a:xfrm>
            <a:off x="8669086" y="4828281"/>
            <a:ext cx="0" cy="171300"/>
          </a:xfrm>
          <a:prstGeom prst="straightConnector1">
            <a:avLst/>
          </a:prstGeom>
          <a:noFill/>
          <a:ln w="9525" cap="flat" cmpd="sng">
            <a:solidFill>
              <a:srgbClr val="286A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5580" y="4802333"/>
            <a:ext cx="285090" cy="223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&amp; Photo">
  <p:cSld name="Bullets &amp; Pho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/>
          <p:nvPr/>
        </p:nvSpPr>
        <p:spPr>
          <a:xfrm>
            <a:off x="5475089" y="0"/>
            <a:ext cx="3669000" cy="51435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143000" y="619125"/>
            <a:ext cx="25497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>
            <a:spLocks noGrp="1"/>
          </p:cNvSpPr>
          <p:nvPr>
            <p:ph type="pic" idx="2"/>
          </p:nvPr>
        </p:nvSpPr>
        <p:spPr>
          <a:xfrm>
            <a:off x="4762170" y="619571"/>
            <a:ext cx="26193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hotos &amp; Bullets">
  <p:cSld name="2 Photos &amp; Bulle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5453063" y="619571"/>
            <a:ext cx="25497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/>
          <p:nvPr/>
        </p:nvSpPr>
        <p:spPr>
          <a:xfrm flipH="1">
            <a:off x="-89" y="0"/>
            <a:ext cx="3669000" cy="51435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" name="Google Shape;53;p14"/>
          <p:cNvSpPr>
            <a:spLocks noGrp="1"/>
          </p:cNvSpPr>
          <p:nvPr>
            <p:ph type="pic" idx="2"/>
          </p:nvPr>
        </p:nvSpPr>
        <p:spPr>
          <a:xfrm>
            <a:off x="1762455" y="619571"/>
            <a:ext cx="2619300" cy="1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3"/>
          </p:nvPr>
        </p:nvSpPr>
        <p:spPr>
          <a:xfrm>
            <a:off x="1762455" y="2760217"/>
            <a:ext cx="2619300" cy="1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5475089" y="0"/>
            <a:ext cx="3669000" cy="51435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1143000" y="595759"/>
            <a:ext cx="25497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1143000" y="2429370"/>
            <a:ext cx="25497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4762170" y="619571"/>
            <a:ext cx="26193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Bullets - 2 Column yellow">
  <p:cSld name="1_Title &amp; Bullets - 2 Column yellow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>
            <a:off x="1" y="0"/>
            <a:ext cx="9144000" cy="1383600"/>
          </a:xfrm>
          <a:prstGeom prst="rect">
            <a:avLst/>
          </a:prstGeom>
          <a:gradFill>
            <a:gsLst>
              <a:gs pos="0">
                <a:srgbClr val="FFBE00"/>
              </a:gs>
              <a:gs pos="100000">
                <a:srgbClr val="FF9F00"/>
              </a:gs>
            </a:gsLst>
            <a:lin ang="2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1143000" y="2428875"/>
            <a:ext cx="68580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1143000" y="323453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/>
          <p:nvPr/>
        </p:nvSpPr>
        <p:spPr>
          <a:xfrm>
            <a:off x="0" y="5089399"/>
            <a:ext cx="4511700" cy="54300"/>
          </a:xfrm>
          <a:prstGeom prst="rect">
            <a:avLst/>
          </a:prstGeom>
          <a:solidFill>
            <a:srgbClr val="388A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8" name="Google Shape;68;p17"/>
          <p:cNvSpPr/>
          <p:nvPr/>
        </p:nvSpPr>
        <p:spPr>
          <a:xfrm>
            <a:off x="4511724" y="5089399"/>
            <a:ext cx="4632300" cy="543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Light"/>
              <a:buNone/>
              <a:def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bottom">
  <p:cSld name="title_bot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9"/>
          <p:cNvGrpSpPr/>
          <p:nvPr/>
        </p:nvGrpSpPr>
        <p:grpSpPr>
          <a:xfrm>
            <a:off x="0" y="-1"/>
            <a:ext cx="9144032" cy="54149"/>
            <a:chOff x="0" y="-1"/>
            <a:chExt cx="24384084" cy="144398"/>
          </a:xfrm>
        </p:grpSpPr>
        <p:sp>
          <p:nvSpPr>
            <p:cNvPr id="75" name="Google Shape;75;p19"/>
            <p:cNvSpPr/>
            <p:nvPr/>
          </p:nvSpPr>
          <p:spPr>
            <a:xfrm>
              <a:off x="0" y="-1"/>
              <a:ext cx="12054299" cy="144300"/>
            </a:xfrm>
            <a:prstGeom prst="rect">
              <a:avLst/>
            </a:prstGeom>
            <a:solidFill>
              <a:srgbClr val="388A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ill Sans"/>
                <a:buNone/>
              </a:pP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12054283" y="697"/>
              <a:ext cx="10490100" cy="143700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ill Sans"/>
                <a:buNone/>
              </a:pP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22544484" y="-1"/>
              <a:ext cx="1839600" cy="144300"/>
            </a:xfrm>
            <a:prstGeom prst="rect">
              <a:avLst/>
            </a:prstGeom>
            <a:gradFill>
              <a:gsLst>
                <a:gs pos="0">
                  <a:srgbClr val="388AFF"/>
                </a:gs>
                <a:gs pos="100000">
                  <a:srgbClr val="985FFF"/>
                </a:gs>
              </a:gsLst>
              <a:lin ang="2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ill Sans"/>
                <a:buNone/>
              </a:pP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8" name="Google Shape;78;p19"/>
          <p:cNvSpPr/>
          <p:nvPr/>
        </p:nvSpPr>
        <p:spPr>
          <a:xfrm>
            <a:off x="0" y="3471241"/>
            <a:ext cx="9144000" cy="1672200"/>
          </a:xfrm>
          <a:prstGeom prst="rect">
            <a:avLst/>
          </a:prstGeom>
          <a:gradFill>
            <a:gsLst>
              <a:gs pos="0">
                <a:srgbClr val="FFBE00"/>
              </a:gs>
              <a:gs pos="100000">
                <a:srgbClr val="FF9F00"/>
              </a:gs>
            </a:gsLst>
            <a:lin ang="2400000" scaled="0"/>
          </a:gradFill>
          <a:ln>
            <a:noFill/>
          </a:ln>
          <a:effectLst>
            <a:outerShdw blurRad="304800" dist="114300" dir="16200000" rotWithShape="0">
              <a:srgbClr val="000000">
                <a:alpha val="1333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 Light"/>
              <a:buNone/>
            </a:pPr>
            <a:endParaRPr sz="13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1143000" y="3887333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calaire">
  <p:cSld name="1_Intercalair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20"/>
          <p:cNvGrpSpPr/>
          <p:nvPr/>
        </p:nvGrpSpPr>
        <p:grpSpPr>
          <a:xfrm>
            <a:off x="0" y="-1"/>
            <a:ext cx="9144032" cy="54149"/>
            <a:chOff x="0" y="-1"/>
            <a:chExt cx="24384084" cy="144398"/>
          </a:xfrm>
        </p:grpSpPr>
        <p:sp>
          <p:nvSpPr>
            <p:cNvPr id="83" name="Google Shape;83;p20"/>
            <p:cNvSpPr/>
            <p:nvPr/>
          </p:nvSpPr>
          <p:spPr>
            <a:xfrm>
              <a:off x="0" y="-1"/>
              <a:ext cx="12054299" cy="144300"/>
            </a:xfrm>
            <a:prstGeom prst="rect">
              <a:avLst/>
            </a:prstGeom>
            <a:solidFill>
              <a:srgbClr val="388A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ill Sans"/>
                <a:buNone/>
              </a:pP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" name="Google Shape;84;p20"/>
            <p:cNvSpPr/>
            <p:nvPr/>
          </p:nvSpPr>
          <p:spPr>
            <a:xfrm>
              <a:off x="12054283" y="697"/>
              <a:ext cx="10490100" cy="143700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ill Sans"/>
                <a:buNone/>
              </a:pP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" name="Google Shape;85;p20"/>
            <p:cNvSpPr/>
            <p:nvPr/>
          </p:nvSpPr>
          <p:spPr>
            <a:xfrm>
              <a:off x="22544484" y="-1"/>
              <a:ext cx="1839600" cy="144300"/>
            </a:xfrm>
            <a:prstGeom prst="rect">
              <a:avLst/>
            </a:prstGeom>
            <a:gradFill>
              <a:gsLst>
                <a:gs pos="0">
                  <a:srgbClr val="388AFF"/>
                </a:gs>
                <a:gs pos="100000">
                  <a:srgbClr val="985FFF"/>
                </a:gs>
              </a:gsLst>
              <a:lin ang="2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ill Sans"/>
                <a:buNone/>
              </a:pP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6" name="Google Shape;86;p2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 &amp; 2 Photos">
  <p:cSld name="Title - Top &amp; 2 Photo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0" y="2745878"/>
            <a:ext cx="9144000" cy="23976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1143000" y="617041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grpSp>
        <p:nvGrpSpPr>
          <p:cNvPr id="90" name="Google Shape;90;p21"/>
          <p:cNvGrpSpPr/>
          <p:nvPr/>
        </p:nvGrpSpPr>
        <p:grpSpPr>
          <a:xfrm>
            <a:off x="0" y="-1"/>
            <a:ext cx="9144032" cy="54149"/>
            <a:chOff x="0" y="-1"/>
            <a:chExt cx="24384084" cy="144398"/>
          </a:xfrm>
        </p:grpSpPr>
        <p:sp>
          <p:nvSpPr>
            <p:cNvPr id="91" name="Google Shape;91;p21"/>
            <p:cNvSpPr/>
            <p:nvPr/>
          </p:nvSpPr>
          <p:spPr>
            <a:xfrm>
              <a:off x="0" y="-1"/>
              <a:ext cx="12054299" cy="144300"/>
            </a:xfrm>
            <a:prstGeom prst="rect">
              <a:avLst/>
            </a:prstGeom>
            <a:solidFill>
              <a:srgbClr val="388A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ill Sans"/>
                <a:buNone/>
              </a:pP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12054283" y="697"/>
              <a:ext cx="10490100" cy="143700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ill Sans"/>
                <a:buNone/>
              </a:pP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" name="Google Shape;93;p21"/>
            <p:cNvSpPr/>
            <p:nvPr/>
          </p:nvSpPr>
          <p:spPr>
            <a:xfrm>
              <a:off x="22544484" y="-1"/>
              <a:ext cx="1839600" cy="144300"/>
            </a:xfrm>
            <a:prstGeom prst="rect">
              <a:avLst/>
            </a:prstGeom>
            <a:gradFill>
              <a:gsLst>
                <a:gs pos="0">
                  <a:srgbClr val="388AFF"/>
                </a:gs>
                <a:gs pos="100000">
                  <a:srgbClr val="985FFF"/>
                </a:gs>
              </a:gsLst>
              <a:lin ang="2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Gill Sans"/>
                <a:buNone/>
              </a:pPr>
              <a:endParaRPr sz="15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4" name="Google Shape;94;p21"/>
          <p:cNvSpPr>
            <a:spLocks noGrp="1"/>
          </p:cNvSpPr>
          <p:nvPr>
            <p:ph type="pic" idx="2"/>
          </p:nvPr>
        </p:nvSpPr>
        <p:spPr>
          <a:xfrm>
            <a:off x="1857375" y="1904702"/>
            <a:ext cx="2441400" cy="26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>
            <a:spLocks noGrp="1"/>
          </p:cNvSpPr>
          <p:nvPr>
            <p:ph type="pic" idx="3"/>
          </p:nvPr>
        </p:nvSpPr>
        <p:spPr>
          <a:xfrm>
            <a:off x="4842123" y="1904702"/>
            <a:ext cx="2444400" cy="26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 jaune plein 1">
  <p:cSld name="CUSTOM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399891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None/>
            </a:pPr>
            <a:endParaRPr sz="16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94519" y="1392654"/>
            <a:ext cx="4090196" cy="4300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, Title &amp; Photo">
  <p:cSld name="Bullets, Title &amp; Phot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/>
          <p:nvPr/>
        </p:nvSpPr>
        <p:spPr>
          <a:xfrm>
            <a:off x="5475089" y="0"/>
            <a:ext cx="3669000" cy="51435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1143000" y="619571"/>
            <a:ext cx="25497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Roboto Thin"/>
              <a:buNone/>
              <a:defRPr sz="18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>
            <a:spLocks noGrp="1"/>
          </p:cNvSpPr>
          <p:nvPr>
            <p:ph type="pic" idx="2"/>
          </p:nvPr>
        </p:nvSpPr>
        <p:spPr>
          <a:xfrm>
            <a:off x="4762170" y="619571"/>
            <a:ext cx="26193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andscape Photos &amp; 1 Portrait Photo">
  <p:cSld name="2 Landscape Photos &amp; 1 Portrait Phot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1" y="0"/>
            <a:ext cx="9144000" cy="16149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2" name="Google Shape;102;p23"/>
          <p:cNvSpPr>
            <a:spLocks noGrp="1"/>
          </p:cNvSpPr>
          <p:nvPr>
            <p:ph type="pic" idx="2"/>
          </p:nvPr>
        </p:nvSpPr>
        <p:spPr>
          <a:xfrm>
            <a:off x="1857375" y="619571"/>
            <a:ext cx="25719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>
            <a:spLocks noGrp="1"/>
          </p:cNvSpPr>
          <p:nvPr>
            <p:ph type="pic" idx="3"/>
          </p:nvPr>
        </p:nvSpPr>
        <p:spPr>
          <a:xfrm>
            <a:off x="1857375" y="2761506"/>
            <a:ext cx="25719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>
            <a:spLocks noGrp="1"/>
          </p:cNvSpPr>
          <p:nvPr>
            <p:ph type="pic" idx="4"/>
          </p:nvPr>
        </p:nvSpPr>
        <p:spPr>
          <a:xfrm>
            <a:off x="4714875" y="619125"/>
            <a:ext cx="25719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/>
          <p:nvPr/>
        </p:nvSpPr>
        <p:spPr>
          <a:xfrm>
            <a:off x="0" y="5089399"/>
            <a:ext cx="4511700" cy="54300"/>
          </a:xfrm>
          <a:prstGeom prst="rect">
            <a:avLst/>
          </a:prstGeom>
          <a:solidFill>
            <a:srgbClr val="388A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6" name="Google Shape;106;p23"/>
          <p:cNvSpPr/>
          <p:nvPr/>
        </p:nvSpPr>
        <p:spPr>
          <a:xfrm>
            <a:off x="4511724" y="5089399"/>
            <a:ext cx="4632300" cy="543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Landscape Photos">
  <p:cSld name="4 Landscape Photo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>
            <a:spLocks noGrp="1"/>
          </p:cNvSpPr>
          <p:nvPr>
            <p:ph type="pic" idx="2"/>
          </p:nvPr>
        </p:nvSpPr>
        <p:spPr>
          <a:xfrm>
            <a:off x="4714875" y="619571"/>
            <a:ext cx="25719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>
            <a:spLocks noGrp="1"/>
          </p:cNvSpPr>
          <p:nvPr>
            <p:ph type="pic" idx="3"/>
          </p:nvPr>
        </p:nvSpPr>
        <p:spPr>
          <a:xfrm>
            <a:off x="4714875" y="2761506"/>
            <a:ext cx="25719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0" name="Google Shape;110;p24"/>
          <p:cNvSpPr>
            <a:spLocks noGrp="1"/>
          </p:cNvSpPr>
          <p:nvPr>
            <p:ph type="pic" idx="4"/>
          </p:nvPr>
        </p:nvSpPr>
        <p:spPr>
          <a:xfrm>
            <a:off x="1857375" y="619571"/>
            <a:ext cx="25719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1" name="Google Shape;111;p24"/>
          <p:cNvSpPr>
            <a:spLocks noGrp="1"/>
          </p:cNvSpPr>
          <p:nvPr>
            <p:ph type="pic" idx="5"/>
          </p:nvPr>
        </p:nvSpPr>
        <p:spPr>
          <a:xfrm>
            <a:off x="1857375" y="2761506"/>
            <a:ext cx="2571900" cy="18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/>
          <p:nvPr/>
        </p:nvSpPr>
        <p:spPr>
          <a:xfrm>
            <a:off x="0" y="5089399"/>
            <a:ext cx="4511700" cy="54300"/>
          </a:xfrm>
          <a:prstGeom prst="rect">
            <a:avLst/>
          </a:prstGeom>
          <a:solidFill>
            <a:srgbClr val="388A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" name="Google Shape;113;p24"/>
          <p:cNvSpPr/>
          <p:nvPr/>
        </p:nvSpPr>
        <p:spPr>
          <a:xfrm>
            <a:off x="4511724" y="5089399"/>
            <a:ext cx="4632300" cy="543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" name="Google Shape;114;p24"/>
          <p:cNvSpPr/>
          <p:nvPr/>
        </p:nvSpPr>
        <p:spPr>
          <a:xfrm>
            <a:off x="1" y="0"/>
            <a:ext cx="9144000" cy="16149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/>
          <p:nvPr/>
        </p:nvSpPr>
        <p:spPr>
          <a:xfrm>
            <a:off x="1" y="0"/>
            <a:ext cx="9144000" cy="16149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1143000" y="439125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1143000" y="2428875"/>
            <a:ext cx="30951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Gill Sans"/>
              <a:buChar char="•"/>
              <a:defRPr sz="12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Gill Sans"/>
              <a:buChar char="•"/>
              <a:defRPr sz="12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Gill Sans"/>
              <a:buChar char="•"/>
              <a:defRPr sz="12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Gill Sans"/>
              <a:buChar char="•"/>
              <a:defRPr sz="12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Gill Sans"/>
              <a:buChar char="•"/>
              <a:defRPr sz="12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9" name="Google Shape;119;p25"/>
          <p:cNvSpPr>
            <a:spLocks noGrp="1"/>
          </p:cNvSpPr>
          <p:nvPr>
            <p:ph type="pic" idx="2"/>
          </p:nvPr>
        </p:nvSpPr>
        <p:spPr>
          <a:xfrm>
            <a:off x="5381029" y="2428875"/>
            <a:ext cx="26199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0" name="Google Shape;120;p25"/>
          <p:cNvSpPr/>
          <p:nvPr/>
        </p:nvSpPr>
        <p:spPr>
          <a:xfrm>
            <a:off x="0" y="5089399"/>
            <a:ext cx="4511700" cy="54300"/>
          </a:xfrm>
          <a:prstGeom prst="rect">
            <a:avLst/>
          </a:prstGeom>
          <a:solidFill>
            <a:srgbClr val="388A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4511724" y="5089399"/>
            <a:ext cx="4632300" cy="543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hoto &amp; Bullets">
  <p:cSld name="Title, Photo &amp; Bulle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/>
          <p:nvPr/>
        </p:nvSpPr>
        <p:spPr>
          <a:xfrm>
            <a:off x="1" y="0"/>
            <a:ext cx="9144000" cy="16149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1143000" y="439125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4905375" y="2428875"/>
            <a:ext cx="30957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Gill Sans"/>
              <a:buChar char="•"/>
              <a:defRPr sz="12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Gill Sans"/>
              <a:buChar char="•"/>
              <a:defRPr sz="12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Gill Sans"/>
              <a:buChar char="•"/>
              <a:defRPr sz="12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Gill Sans"/>
              <a:buChar char="•"/>
              <a:defRPr sz="12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Gill Sans"/>
              <a:buChar char="•"/>
              <a:defRPr sz="1200" b="0" i="0" u="none" strike="noStrike" cap="none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6" name="Google Shape;126;p26"/>
          <p:cNvSpPr>
            <a:spLocks noGrp="1"/>
          </p:cNvSpPr>
          <p:nvPr>
            <p:ph type="pic" idx="2"/>
          </p:nvPr>
        </p:nvSpPr>
        <p:spPr>
          <a:xfrm>
            <a:off x="1143000" y="2428875"/>
            <a:ext cx="26196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/>
          <p:nvPr/>
        </p:nvSpPr>
        <p:spPr>
          <a:xfrm>
            <a:off x="0" y="5089399"/>
            <a:ext cx="4511700" cy="54300"/>
          </a:xfrm>
          <a:prstGeom prst="rect">
            <a:avLst/>
          </a:prstGeom>
          <a:solidFill>
            <a:srgbClr val="388A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4511724" y="5089399"/>
            <a:ext cx="4632300" cy="543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rps 2">
  <p:cSld name="Titre et corps 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311700" y="293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None/>
              <a:defRPr sz="2400">
                <a:solidFill>
                  <a:srgbClr val="1155CC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None/>
              <a:defRPr sz="2400">
                <a:solidFill>
                  <a:srgbClr val="1155CC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None/>
              <a:defRPr sz="2400">
                <a:solidFill>
                  <a:srgbClr val="1155CC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None/>
              <a:defRPr sz="2400">
                <a:solidFill>
                  <a:srgbClr val="1155CC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None/>
              <a:defRPr sz="2400">
                <a:solidFill>
                  <a:srgbClr val="1155CC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None/>
              <a:defRPr sz="2400">
                <a:solidFill>
                  <a:srgbClr val="1155CC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None/>
              <a:defRPr sz="2400">
                <a:solidFill>
                  <a:srgbClr val="1155CC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Arial"/>
              <a:buNone/>
              <a:defRPr sz="2400">
                <a:solidFill>
                  <a:srgbClr val="1155CC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6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 violet vide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399891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">
  <p:cSld name="TITLE_AND_BODY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566"/>
              </a:buClr>
              <a:buSzPts val="500"/>
              <a:buFont typeface="Helvetica Neue"/>
              <a:buNone/>
            </a:pPr>
            <a:endParaRPr sz="500" b="0" i="0" u="none" strike="noStrike" cap="none">
              <a:solidFill>
                <a:srgbClr val="5855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4568651" y="4878957"/>
            <a:ext cx="48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>
  <p:cSld name="Titr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1182550" y="1144934"/>
            <a:ext cx="6778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D68FF"/>
              </a:buClr>
              <a:buSzPts val="3400"/>
              <a:buFont typeface="Avenir"/>
              <a:buNone/>
              <a:defRPr sz="3400" b="0" i="0" u="none" strike="noStrike" cap="none">
                <a:solidFill>
                  <a:srgbClr val="3D68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D68FF"/>
              </a:buClr>
              <a:buSzPts val="2500"/>
              <a:buFont typeface="Avenir"/>
              <a:buChar char="●"/>
              <a:defRPr sz="3400" b="0" i="0" u="none" strike="noStrike" cap="none">
                <a:solidFill>
                  <a:srgbClr val="3D68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D68FF"/>
              </a:buClr>
              <a:buSzPts val="2500"/>
              <a:buFont typeface="Avenir"/>
              <a:buChar char="●"/>
              <a:defRPr sz="3400" b="0" i="0" u="none" strike="noStrike" cap="none">
                <a:solidFill>
                  <a:srgbClr val="3D68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D68FF"/>
              </a:buClr>
              <a:buSzPts val="2500"/>
              <a:buFont typeface="Avenir"/>
              <a:buChar char="●"/>
              <a:defRPr sz="3400" b="0" i="0" u="none" strike="noStrike" cap="none">
                <a:solidFill>
                  <a:srgbClr val="3D68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D68FF"/>
              </a:buClr>
              <a:buSzPts val="2500"/>
              <a:buFont typeface="Avenir"/>
              <a:buChar char="●"/>
              <a:defRPr sz="3400" b="0" i="0" u="none" strike="noStrike" cap="none">
                <a:solidFill>
                  <a:srgbClr val="3D68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746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4FF"/>
              </a:buClr>
              <a:buSzPts val="2300"/>
              <a:buFont typeface="Helvetica Neue"/>
              <a:buChar char="●"/>
              <a:defRPr sz="3000" b="0" i="0" u="none" strike="noStrike" cap="none">
                <a:solidFill>
                  <a:srgbClr val="3E44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46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4FF"/>
              </a:buClr>
              <a:buSzPts val="2300"/>
              <a:buFont typeface="Helvetica Neue"/>
              <a:buChar char="●"/>
              <a:defRPr sz="3000" b="0" i="0" u="none" strike="noStrike" cap="none">
                <a:solidFill>
                  <a:srgbClr val="3E44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46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4FF"/>
              </a:buClr>
              <a:buSzPts val="2300"/>
              <a:buFont typeface="Helvetica Neue"/>
              <a:buChar char="●"/>
              <a:defRPr sz="3000" b="0" i="0" u="none" strike="noStrike" cap="none">
                <a:solidFill>
                  <a:srgbClr val="3E44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46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4FF"/>
              </a:buClr>
              <a:buSzPts val="2300"/>
              <a:buFont typeface="Helvetica Neue"/>
              <a:buChar char="●"/>
              <a:defRPr sz="3000" b="0" i="0" u="none" strike="noStrike" cap="none">
                <a:solidFill>
                  <a:srgbClr val="3E44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4568651" y="4878957"/>
            <a:ext cx="48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 1">
  <p:cSld name="TITLE_AND_BODY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566"/>
              </a:buClr>
              <a:buSzPts val="500"/>
              <a:buFont typeface="Helvetica Neue"/>
              <a:buNone/>
            </a:pPr>
            <a:endParaRPr sz="500" b="0" i="0" u="none" strike="noStrike" cap="none">
              <a:solidFill>
                <a:srgbClr val="5855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4568651" y="4878957"/>
            <a:ext cx="48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&amp; 2 Photos">
  <p:cSld name="Bullets &amp; 2 Photo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5475089" y="0"/>
            <a:ext cx="3669000" cy="51435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2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1143000" y="619125"/>
            <a:ext cx="25497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476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300"/>
              <a:buFont typeface="Open Sans Light"/>
              <a:buChar char="•"/>
              <a:defRPr sz="11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>
            <a:spLocks noGrp="1"/>
          </p:cNvSpPr>
          <p:nvPr>
            <p:ph type="pic" idx="2"/>
          </p:nvPr>
        </p:nvSpPr>
        <p:spPr>
          <a:xfrm>
            <a:off x="4762170" y="619571"/>
            <a:ext cx="2619300" cy="1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>
            <a:spLocks noGrp="1"/>
          </p:cNvSpPr>
          <p:nvPr>
            <p:ph type="pic" idx="3"/>
          </p:nvPr>
        </p:nvSpPr>
        <p:spPr>
          <a:xfrm>
            <a:off x="4762169" y="2764978"/>
            <a:ext cx="2619300" cy="1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/>
          <p:nvPr/>
        </p:nvSpPr>
        <p:spPr>
          <a:xfrm>
            <a:off x="8685117" y="4899193"/>
            <a:ext cx="2280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</a:pPr>
            <a:fld id="{00000000-1234-1234-1234-123412341234}" type="slidenum">
              <a:rPr lang="fr"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‹N°›</a:t>
            </a:fld>
            <a:endParaRPr sz="11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 2">
  <p:cSld name="TITLE_AND_BODY_3">
    <p:bg>
      <p:bgPr>
        <a:solidFill>
          <a:srgbClr val="446E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566"/>
              </a:buClr>
              <a:buSzPts val="500"/>
              <a:buFont typeface="Helvetica Neue"/>
              <a:buNone/>
            </a:pPr>
            <a:endParaRPr sz="500" b="0" i="0" u="none" strike="noStrike" cap="none">
              <a:solidFill>
                <a:srgbClr val="5855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4568651" y="4878957"/>
            <a:ext cx="48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6EFF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446E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2 Column">
  <p:cSld name="Bullets - 2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1143000" y="617041"/>
            <a:ext cx="68580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54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603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/>
          <p:nvPr/>
        </p:nvSpPr>
        <p:spPr>
          <a:xfrm>
            <a:off x="0" y="5089399"/>
            <a:ext cx="4511700" cy="54300"/>
          </a:xfrm>
          <a:prstGeom prst="rect">
            <a:avLst/>
          </a:prstGeom>
          <a:solidFill>
            <a:srgbClr val="388A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" name="Google Shape;38;p10"/>
          <p:cNvSpPr/>
          <p:nvPr/>
        </p:nvSpPr>
        <p:spPr>
          <a:xfrm>
            <a:off x="4511724" y="5089399"/>
            <a:ext cx="4632300" cy="543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143000" y="617041"/>
            <a:ext cx="68580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54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54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54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54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54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60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60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60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60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500"/>
              <a:buFont typeface="Open Sans Light"/>
              <a:buChar char="•"/>
              <a:defRPr sz="12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43000" y="617041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53585F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cxnSp>
        <p:nvCxnSpPr>
          <p:cNvPr id="8" name="Google Shape;8;p1"/>
          <p:cNvCxnSpPr/>
          <p:nvPr/>
        </p:nvCxnSpPr>
        <p:spPr>
          <a:xfrm>
            <a:off x="8814250" y="4818544"/>
            <a:ext cx="0" cy="163800"/>
          </a:xfrm>
          <a:prstGeom prst="straightConnector1">
            <a:avLst/>
          </a:prstGeom>
          <a:noFill/>
          <a:ln w="12700" cap="flat" cmpd="sng">
            <a:solidFill>
              <a:schemeClr val="lt1">
                <a:alpha val="40000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668" y="976643"/>
            <a:ext cx="1980679" cy="16340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 txBox="1"/>
          <p:nvPr/>
        </p:nvSpPr>
        <p:spPr>
          <a:xfrm>
            <a:off x="1958273" y="3157375"/>
            <a:ext cx="6409927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Guide pas à pas</a:t>
            </a:r>
            <a:endParaRPr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 suis invité.e à suivre un parcours Pix </a:t>
            </a:r>
            <a:r>
              <a:rPr lang="fr-FR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emploi</a:t>
            </a:r>
            <a:endParaRPr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" sz="2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Mars</a:t>
            </a:r>
            <a:r>
              <a:rPr lang="fr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2020</a:t>
            </a:r>
            <a:endParaRPr sz="2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297509" y="514441"/>
            <a:ext cx="30795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</a:pPr>
            <a:r>
              <a:rPr lang="fr" sz="180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Toutes les 5 questions, je </a:t>
            </a:r>
            <a:r>
              <a:rPr lang="fr-FR" sz="180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peux :</a:t>
            </a:r>
            <a:br>
              <a:rPr lang="fr-FR" sz="180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  <a:t>- </a:t>
            </a: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visualiser mon avancée dans le parcours, </a:t>
            </a:r>
            <a: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  <a:t>grâce à la jauge d’avancement</a:t>
            </a:r>
            <a:b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- prendre connaissance de mes réussites et de mes erreurs</a:t>
            </a:r>
            <a:endParaRPr sz="1800" i="0" u="none" strike="noStrike" cap="none" dirty="0">
              <a:solidFill>
                <a:srgbClr val="53585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CB93C19-270E-4890-B395-7E09CD4AB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847" y="760652"/>
            <a:ext cx="5125644" cy="3422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179FF5-212A-4C62-A781-CB44428352D9}"/>
              </a:ext>
            </a:extLst>
          </p:cNvPr>
          <p:cNvSpPr/>
          <p:nvPr/>
        </p:nvSpPr>
        <p:spPr>
          <a:xfrm>
            <a:off x="4143122" y="1060057"/>
            <a:ext cx="2921225" cy="525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>
            <a:spLocks noGrp="1"/>
          </p:cNvSpPr>
          <p:nvPr>
            <p:ph type="title"/>
          </p:nvPr>
        </p:nvSpPr>
        <p:spPr>
          <a:xfrm>
            <a:off x="575187" y="514441"/>
            <a:ext cx="30795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En cliquant sur « Rép</a:t>
            </a:r>
            <a:r>
              <a:rPr lang="fr-FR" sz="1800" dirty="0" err="1">
                <a:latin typeface="Open Sans Light"/>
                <a:ea typeface="Open Sans Light"/>
                <a:cs typeface="Open Sans Light"/>
                <a:sym typeface="Open Sans Light"/>
              </a:rPr>
              <a:t>onses</a:t>
            </a:r>
            <a: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  <a:t> et tutos », j</a:t>
            </a: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e </a:t>
            </a:r>
            <a: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peu</a:t>
            </a: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x</a:t>
            </a:r>
            <a: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aussi consulter des tuto</a:t>
            </a:r>
            <a:r>
              <a:rPr lang="fr-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riel</a:t>
            </a:r>
            <a: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 pour progresser</a:t>
            </a:r>
            <a:endParaRPr sz="1800" b="0" i="0" u="none" strike="noStrike" cap="none" dirty="0">
              <a:solidFill>
                <a:srgbClr val="53585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1F7272-2847-4F1B-B06F-7687D46AB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55" y="732499"/>
            <a:ext cx="5125644" cy="3422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426806-EAA8-4C08-A362-A9628E7E4372}"/>
              </a:ext>
            </a:extLst>
          </p:cNvPr>
          <p:cNvSpPr/>
          <p:nvPr/>
        </p:nvSpPr>
        <p:spPr>
          <a:xfrm>
            <a:off x="7177636" y="2257678"/>
            <a:ext cx="849664" cy="250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654" y="868094"/>
            <a:ext cx="6347343" cy="328817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9"/>
          <p:cNvSpPr txBox="1">
            <a:spLocks noGrp="1"/>
          </p:cNvSpPr>
          <p:nvPr>
            <p:ph type="title"/>
          </p:nvPr>
        </p:nvSpPr>
        <p:spPr>
          <a:xfrm>
            <a:off x="136360" y="612647"/>
            <a:ext cx="2660400" cy="3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" sz="1800">
                <a:latin typeface="Open Sans Light"/>
                <a:ea typeface="Open Sans Light"/>
                <a:cs typeface="Open Sans Light"/>
                <a:sym typeface="Open Sans Light"/>
              </a:rPr>
              <a:t>Je suis notifié pendant mon parcours de test quand je gagne des niveaux. </a:t>
            </a:r>
            <a:endParaRPr sz="1800" b="0" i="0" u="none" strike="noStrike" cap="none">
              <a:solidFill>
                <a:srgbClr val="53585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4" name="Google Shape;217;p40">
            <a:extLst>
              <a:ext uri="{FF2B5EF4-FFF2-40B4-BE49-F238E27FC236}">
                <a16:creationId xmlns:a16="http://schemas.microsoft.com/office/drawing/2014/main" id="{A8692B55-8543-44A1-B93E-356582E13158}"/>
              </a:ext>
            </a:extLst>
          </p:cNvPr>
          <p:cNvSpPr/>
          <p:nvPr/>
        </p:nvSpPr>
        <p:spPr>
          <a:xfrm>
            <a:off x="7501317" y="868094"/>
            <a:ext cx="1642680" cy="43472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124208-0F0A-4E75-8B4E-0C6BB16DE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250" y="704007"/>
            <a:ext cx="5261622" cy="3735486"/>
          </a:xfrm>
          <a:prstGeom prst="rect">
            <a:avLst/>
          </a:prstGeom>
        </p:spPr>
      </p:pic>
      <p:sp>
        <p:nvSpPr>
          <p:cNvPr id="214" name="Google Shape;214;p40"/>
          <p:cNvSpPr txBox="1">
            <a:spLocks noGrp="1"/>
          </p:cNvSpPr>
          <p:nvPr>
            <p:ph type="body" idx="1"/>
          </p:nvPr>
        </p:nvSpPr>
        <p:spPr>
          <a:xfrm>
            <a:off x="379466" y="1274023"/>
            <a:ext cx="24111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00"/>
              <a:buNone/>
            </a:pPr>
            <a:r>
              <a:rPr lang="fr" sz="1800" dirty="0"/>
              <a:t>A tout moment,  je peux m’interrompre dans le parcours, puis y revenir plus tard en me connectant à mon compte Pix </a:t>
            </a:r>
            <a:r>
              <a:rPr lang="fr-FR" sz="1800" dirty="0"/>
              <a:t>et en cliquant sur « Reprendre »</a:t>
            </a:r>
            <a:endParaRPr sz="1800"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00"/>
              <a:buNone/>
            </a:pP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217" name="Google Shape;217;p40"/>
          <p:cNvSpPr/>
          <p:nvPr/>
        </p:nvSpPr>
        <p:spPr>
          <a:xfrm>
            <a:off x="4021741" y="729544"/>
            <a:ext cx="3932729" cy="29814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>
            <a:spLocks noGrp="1"/>
          </p:cNvSpPr>
          <p:nvPr>
            <p:ph type="title"/>
          </p:nvPr>
        </p:nvSpPr>
        <p:spPr>
          <a:xfrm>
            <a:off x="422212" y="897469"/>
            <a:ext cx="30534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À la fin du test, </a:t>
            </a: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je </a:t>
            </a:r>
            <a: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visualise </a:t>
            </a: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m</a:t>
            </a:r>
            <a: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 résultats et je les envoie </a:t>
            </a: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à l’organisateur du parcours, </a:t>
            </a:r>
            <a: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  <a:t>en cliquant sur « J’envoie mes résultats »</a:t>
            </a:r>
            <a:endParaRPr sz="1800" b="0" i="0" u="none" strike="noStrike" cap="none" dirty="0">
              <a:solidFill>
                <a:srgbClr val="53585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endParaRPr sz="27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 SemiBold"/>
              <a:buNone/>
            </a:pPr>
            <a:endParaRPr sz="1800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 SemiBold"/>
              <a:buNone/>
            </a:pPr>
            <a:br>
              <a:rPr lang="fr" sz="18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7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24" name="Google Shape;224;p41" descr="image2019-3-25_17-34-13.png"/>
          <p:cNvPicPr preferRelativeResize="0"/>
          <p:nvPr/>
        </p:nvPicPr>
        <p:blipFill rotWithShape="1">
          <a:blip r:embed="rId3">
            <a:alphaModFix/>
          </a:blip>
          <a:srcRect t="5024"/>
          <a:stretch/>
        </p:blipFill>
        <p:spPr>
          <a:xfrm>
            <a:off x="4022965" y="736169"/>
            <a:ext cx="4414067" cy="38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6234" y="897469"/>
            <a:ext cx="660797" cy="110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7;p40">
            <a:extLst>
              <a:ext uri="{FF2B5EF4-FFF2-40B4-BE49-F238E27FC236}">
                <a16:creationId xmlns:a16="http://schemas.microsoft.com/office/drawing/2014/main" id="{B3121DA7-15A5-4CFC-B86B-D53CE6A77EDC}"/>
              </a:ext>
            </a:extLst>
          </p:cNvPr>
          <p:cNvSpPr/>
          <p:nvPr/>
        </p:nvSpPr>
        <p:spPr>
          <a:xfrm>
            <a:off x="5737253" y="2422678"/>
            <a:ext cx="1181437" cy="30433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344" y="619575"/>
            <a:ext cx="5528991" cy="319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9907" y="1246143"/>
            <a:ext cx="683358" cy="108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2"/>
          <p:cNvSpPr txBox="1">
            <a:spLocks noGrp="1"/>
          </p:cNvSpPr>
          <p:nvPr>
            <p:ph type="title"/>
          </p:nvPr>
        </p:nvSpPr>
        <p:spPr>
          <a:xfrm>
            <a:off x="336487" y="619575"/>
            <a:ext cx="30534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Si je n’ai pas envoyé mes résultats, un message me le notifie depuis mon compte Pix et me permet de les partager, </a:t>
            </a:r>
            <a: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  <a:t>en cliquant sur « Continuer » </a:t>
            </a:r>
            <a:endParaRPr sz="1800" b="0" i="0" u="none" strike="noStrike" cap="none" dirty="0">
              <a:solidFill>
                <a:srgbClr val="53585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endParaRPr sz="27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 SemiBold"/>
              <a:buNone/>
            </a:pPr>
            <a:endParaRPr sz="1800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 SemiBold"/>
              <a:buNone/>
            </a:pPr>
            <a:br>
              <a:rPr lang="fr" sz="18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7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3" name="Google Shape;233;p42"/>
          <p:cNvSpPr/>
          <p:nvPr/>
        </p:nvSpPr>
        <p:spPr>
          <a:xfrm>
            <a:off x="4592846" y="796852"/>
            <a:ext cx="3396900" cy="271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236"/>
          <p:cNvSpPr txBox="1">
            <a:spLocks noGrp="1"/>
          </p:cNvSpPr>
          <p:nvPr>
            <p:ph type="body" idx="1"/>
          </p:nvPr>
        </p:nvSpPr>
        <p:spPr>
          <a:xfrm>
            <a:off x="750244" y="716675"/>
            <a:ext cx="2549700" cy="332928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fr-FR" sz="1800" dirty="0">
                <a:sym typeface="Avenir"/>
              </a:rPr>
              <a:t>Les </a:t>
            </a:r>
            <a:r>
              <a:rPr lang="fr" sz="1800" dirty="0">
                <a:sym typeface="Avenir"/>
              </a:rPr>
              <a:t>résultats de </a:t>
            </a:r>
            <a:r>
              <a:rPr lang="fr-FR" sz="1800" dirty="0">
                <a:sym typeface="Avenir"/>
              </a:rPr>
              <a:t>me</a:t>
            </a:r>
            <a:r>
              <a:rPr lang="fr" sz="1800" dirty="0">
                <a:sym typeface="Avenir"/>
              </a:rPr>
              <a:t>s </a:t>
            </a:r>
            <a:r>
              <a:rPr lang="fr-FR" sz="1800" dirty="0">
                <a:sym typeface="Avenir"/>
              </a:rPr>
              <a:t>différents</a:t>
            </a:r>
            <a:r>
              <a:rPr lang="fr" sz="1800" dirty="0">
                <a:sym typeface="Avenir"/>
              </a:rPr>
              <a:t> parcours </a:t>
            </a:r>
            <a:r>
              <a:rPr lang="fr-FR" sz="1800" dirty="0">
                <a:sym typeface="Avenir"/>
              </a:rPr>
              <a:t>de test </a:t>
            </a:r>
            <a:r>
              <a:rPr lang="fr" sz="1800" dirty="0">
                <a:sym typeface="Avenir"/>
              </a:rPr>
              <a:t>enrichissent progressivement </a:t>
            </a:r>
            <a:r>
              <a:rPr lang="fr-FR" sz="1800" dirty="0">
                <a:sym typeface="Avenir"/>
              </a:rPr>
              <a:t>m</a:t>
            </a:r>
            <a:r>
              <a:rPr lang="fr" sz="1800" dirty="0">
                <a:sym typeface="Avenir"/>
              </a:rPr>
              <a:t>on profil de compétences.</a:t>
            </a:r>
          </a:p>
          <a:p>
            <a:pPr marL="0" indent="0">
              <a:buNone/>
            </a:pPr>
            <a:endParaRPr lang="fr" sz="1800" dirty="0">
              <a:sym typeface="Avenir"/>
            </a:endParaRPr>
          </a:p>
          <a:p>
            <a:pPr marL="0" indent="0">
              <a:buNone/>
            </a:pPr>
            <a:r>
              <a:rPr lang="fr" sz="1800" dirty="0">
                <a:sym typeface="Avenir"/>
              </a:rPr>
              <a:t>Une fois m</a:t>
            </a:r>
            <a:r>
              <a:rPr lang="fr-FR" sz="1800" dirty="0">
                <a:sym typeface="Avenir"/>
              </a:rPr>
              <a:t>es résultats envoyés, j</a:t>
            </a:r>
            <a:r>
              <a:rPr lang="fr" sz="1800" dirty="0">
                <a:sym typeface="Avenir"/>
              </a:rPr>
              <a:t>e peux </a:t>
            </a:r>
            <a:r>
              <a:rPr lang="fr-FR" sz="1800" dirty="0">
                <a:sym typeface="Avenir"/>
              </a:rPr>
              <a:t>accéder à mon profil en cliquant sur « Continuez votre expérience </a:t>
            </a:r>
            <a:r>
              <a:rPr lang="fr-FR" sz="1800" dirty="0" err="1">
                <a:sym typeface="Avenir"/>
              </a:rPr>
              <a:t>Pix</a:t>
            </a:r>
            <a:r>
              <a:rPr lang="fr-FR" sz="1800" dirty="0">
                <a:sym typeface="Avenir"/>
              </a:rPr>
              <a:t> »</a:t>
            </a:r>
            <a:endParaRPr lang="fr" sz="1800" dirty="0">
              <a:sym typeface="Avenir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9BAAD7-72D3-496C-983C-2D67DAD8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838" y="2079651"/>
            <a:ext cx="4700296" cy="2316088"/>
          </a:xfrm>
          <a:prstGeom prst="rect">
            <a:avLst/>
          </a:prstGeom>
        </p:spPr>
      </p:pic>
      <p:sp>
        <p:nvSpPr>
          <p:cNvPr id="6" name="Google Shape;217;p40">
            <a:extLst>
              <a:ext uri="{FF2B5EF4-FFF2-40B4-BE49-F238E27FC236}">
                <a16:creationId xmlns:a16="http://schemas.microsoft.com/office/drawing/2014/main" id="{FA7F3BE3-EBD6-4085-B090-599013560A2C}"/>
              </a:ext>
            </a:extLst>
          </p:cNvPr>
          <p:cNvSpPr/>
          <p:nvPr/>
        </p:nvSpPr>
        <p:spPr>
          <a:xfrm>
            <a:off x="5018089" y="3324309"/>
            <a:ext cx="2871794" cy="27386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236"/>
          <p:cNvSpPr txBox="1">
            <a:spLocks noGrp="1"/>
          </p:cNvSpPr>
          <p:nvPr>
            <p:ph type="body" idx="1"/>
          </p:nvPr>
        </p:nvSpPr>
        <p:spPr>
          <a:xfrm>
            <a:off x="717876" y="509825"/>
            <a:ext cx="2549700" cy="332928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endParaRPr lang="fr" sz="1800" dirty="0">
              <a:sym typeface="Avenir"/>
            </a:endParaRPr>
          </a:p>
          <a:p>
            <a:pPr marL="0" indent="0">
              <a:buNone/>
            </a:pPr>
            <a:r>
              <a:rPr lang="fr" sz="1800" dirty="0">
                <a:sym typeface="Avenir"/>
              </a:rPr>
              <a:t>Je peux continuer à me </a:t>
            </a:r>
            <a:r>
              <a:rPr lang="fr-FR" sz="1800" dirty="0">
                <a:sym typeface="Avenir"/>
              </a:rPr>
              <a:t>tester en cliquant sur chacune des cartes de compétence qui compose mon profil.</a:t>
            </a:r>
            <a:endParaRPr lang="fr" sz="1800" dirty="0">
              <a:sym typeface="Avenir"/>
            </a:endParaRPr>
          </a:p>
        </p:txBody>
      </p:sp>
      <p:sp>
        <p:nvSpPr>
          <p:cNvPr id="1482" name="Google Shape;1482;p236"/>
          <p:cNvSpPr>
            <a:spLocks noGrp="1"/>
          </p:cNvSpPr>
          <p:nvPr>
            <p:ph type="pic" idx="2"/>
          </p:nvPr>
        </p:nvSpPr>
        <p:spPr>
          <a:xfrm>
            <a:off x="4762170" y="619571"/>
            <a:ext cx="2619300" cy="39519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1483" name="Google Shape;1483;p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774" y="509825"/>
            <a:ext cx="4788800" cy="417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85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title"/>
          </p:nvPr>
        </p:nvSpPr>
        <p:spPr>
          <a:xfrm>
            <a:off x="336487" y="619575"/>
            <a:ext cx="30534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</a:pPr>
            <a:r>
              <a:rPr lang="fr" sz="1800" dirty="0">
                <a:latin typeface="Open Sans Light"/>
                <a:ea typeface="Open Sans Light"/>
                <a:cs typeface="Open Sans Light"/>
                <a:sym typeface="Avenir"/>
              </a:rPr>
              <a:t>E</a:t>
            </a:r>
            <a:r>
              <a:rPr lang="fr-FR" sz="1800" dirty="0">
                <a:latin typeface="Open Sans Light"/>
                <a:ea typeface="Open Sans Light"/>
                <a:cs typeface="Open Sans Light"/>
                <a:sym typeface="Avenir"/>
              </a:rPr>
              <a:t>n cliquant sur une carte de compétence, je peux aussi retrouver tous </a:t>
            </a:r>
            <a:r>
              <a:rPr lang="fr" sz="1800" dirty="0">
                <a:latin typeface="Open Sans Light"/>
                <a:ea typeface="Open Sans Light"/>
                <a:cs typeface="Open Sans Light"/>
                <a:sym typeface="Avenir"/>
              </a:rPr>
              <a:t>les tutos qui </a:t>
            </a:r>
            <a:r>
              <a:rPr lang="fr-FR" sz="1800" dirty="0">
                <a:latin typeface="Open Sans Light"/>
                <a:ea typeface="Open Sans Light"/>
                <a:cs typeface="Open Sans Light"/>
                <a:sym typeface="Avenir"/>
              </a:rPr>
              <a:t>m’</a:t>
            </a:r>
            <a:r>
              <a:rPr lang="fr" sz="1800" dirty="0">
                <a:latin typeface="Open Sans Light"/>
                <a:ea typeface="Open Sans Light"/>
                <a:cs typeface="Open Sans Light"/>
                <a:sym typeface="Avenir"/>
              </a:rPr>
              <a:t>o</a:t>
            </a:r>
            <a:r>
              <a:rPr lang="fr-FR" sz="1800" dirty="0">
                <a:latin typeface="Open Sans Light"/>
                <a:ea typeface="Open Sans Light"/>
                <a:cs typeface="Open Sans Light"/>
                <a:sym typeface="Avenir"/>
              </a:rPr>
              <a:t>nt été proposés en cours de test, sur les questions que je n’ai pas réussies.</a:t>
            </a:r>
            <a:endParaRPr sz="1800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 SemiBold"/>
              <a:buNone/>
            </a:pPr>
            <a:br>
              <a:rPr lang="fr" sz="1800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7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E2A1DD-302E-42AB-9873-A6D7664A4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552" y="619575"/>
            <a:ext cx="5008961" cy="35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5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7"/>
          <p:cNvSpPr txBox="1">
            <a:spLocks noGrp="1"/>
          </p:cNvSpPr>
          <p:nvPr>
            <p:ph type="title"/>
          </p:nvPr>
        </p:nvSpPr>
        <p:spPr>
          <a:xfrm>
            <a:off x="602672" y="1461235"/>
            <a:ext cx="3330057" cy="298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4800"/>
            </a:pPr>
            <a:b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  <a:t>Pour cela, je ne peux pas utiliser le même code parcours ou le même lien de test : je dois demander à mon conseiller de m’inviter à rejoindre un </a:t>
            </a:r>
            <a:r>
              <a:rPr lang="fr-FR" sz="1350" b="1" dirty="0">
                <a:latin typeface="Open Sans Light"/>
                <a:ea typeface="Open Sans Light"/>
                <a:cs typeface="Open Sans Light"/>
                <a:sym typeface="Open Sans Light"/>
              </a:rPr>
              <a:t>nouveau parcours.</a:t>
            </a:r>
            <a:b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  <a:t>Je dois respecter un délai de </a:t>
            </a:r>
            <a:r>
              <a:rPr lang="fr-FR" sz="1350" b="1" dirty="0">
                <a:latin typeface="Open Sans Light"/>
                <a:ea typeface="Open Sans Light"/>
                <a:cs typeface="Open Sans Light"/>
                <a:sym typeface="Open Sans Light"/>
              </a:rPr>
              <a:t>4 jours minimum </a:t>
            </a:r>
            <a: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  <a:t>entre deux tentatives sur un même test.</a:t>
            </a:r>
            <a:b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  <a:t>En commençant le parcours, l’écran ci-contre s’affiche. En cliquant sur </a:t>
            </a:r>
            <a:r>
              <a:rPr lang="fr-FR" sz="1350" b="1" dirty="0">
                <a:latin typeface="Open Sans Light"/>
                <a:ea typeface="Open Sans Light"/>
                <a:cs typeface="Open Sans Light"/>
                <a:sym typeface="Open Sans Light"/>
              </a:rPr>
              <a:t>« Je retente », </a:t>
            </a:r>
            <a: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  <a:t>je peux effectuer de nouveau le test. Je ne recommencerai pas à zéro : seules les questions échouées la première fois me seront posées de nouveau.</a:t>
            </a:r>
            <a:b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35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135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85" name="Google Shape;88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3055" y="740352"/>
            <a:ext cx="4407516" cy="3486372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57"/>
          <p:cNvSpPr txBox="1"/>
          <p:nvPr/>
        </p:nvSpPr>
        <p:spPr>
          <a:xfrm>
            <a:off x="537937" y="352716"/>
            <a:ext cx="3623830" cy="969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spAutoFit/>
          </a:bodyPr>
          <a:lstStyle/>
          <a:p>
            <a:r>
              <a:rPr lang="fr-FR" sz="2025" dirty="0">
                <a:solidFill>
                  <a:srgbClr val="686F75"/>
                </a:solidFill>
                <a:latin typeface="Open Sans"/>
                <a:ea typeface="Open Sans"/>
                <a:cs typeface="Open Sans"/>
                <a:sym typeface="Open Sans"/>
              </a:rPr>
              <a:t>Envie de repasser un parcours pour mesurer ma progression ?</a:t>
            </a:r>
            <a:endParaRPr sz="2025" dirty="0">
              <a:solidFill>
                <a:srgbClr val="686F75"/>
              </a:solidFill>
            </a:endParaRPr>
          </a:p>
        </p:txBody>
      </p:sp>
      <p:sp>
        <p:nvSpPr>
          <p:cNvPr id="887" name="Google Shape;887;p57"/>
          <p:cNvSpPr/>
          <p:nvPr/>
        </p:nvSpPr>
        <p:spPr>
          <a:xfrm>
            <a:off x="4403148" y="2571750"/>
            <a:ext cx="4138179" cy="80269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pPr algn="ctr"/>
            <a:endParaRPr sz="525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526632" y="300560"/>
            <a:ext cx="3119400" cy="3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endParaRPr sz="18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-FR" sz="1800" b="1" u="sng" dirty="0">
                <a:latin typeface="Open Sans Light"/>
                <a:ea typeface="Open Sans Light"/>
                <a:cs typeface="Open Sans Light"/>
                <a:sym typeface="Open Sans Light"/>
              </a:rPr>
              <a:t>Option 1 : avec un code parcours</a:t>
            </a:r>
            <a:b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18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Je me rends sur le site pix.fr et je clique sur « saisir mon code »</a:t>
            </a:r>
            <a:endParaRPr sz="18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endParaRPr sz="18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3">
            <a:alphaModFix/>
          </a:blip>
          <a:srcRect l="11951" t="17519" r="1692" b="5839"/>
          <a:stretch/>
        </p:blipFill>
        <p:spPr>
          <a:xfrm>
            <a:off x="3915853" y="1518835"/>
            <a:ext cx="5018918" cy="25055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7;p40">
            <a:extLst>
              <a:ext uri="{FF2B5EF4-FFF2-40B4-BE49-F238E27FC236}">
                <a16:creationId xmlns:a16="http://schemas.microsoft.com/office/drawing/2014/main" id="{5864BD8C-B94D-4A6E-B267-B351E37E70AC}"/>
              </a:ext>
            </a:extLst>
          </p:cNvPr>
          <p:cNvSpPr/>
          <p:nvPr/>
        </p:nvSpPr>
        <p:spPr>
          <a:xfrm>
            <a:off x="7695526" y="3657600"/>
            <a:ext cx="987228" cy="2939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47;p1">
            <a:extLst>
              <a:ext uri="{FF2B5EF4-FFF2-40B4-BE49-F238E27FC236}">
                <a16:creationId xmlns:a16="http://schemas.microsoft.com/office/drawing/2014/main" id="{AD125514-0A71-4C58-869F-3D2D50FE21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724" y="976643"/>
            <a:ext cx="1980678" cy="163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49;p1">
            <a:extLst>
              <a:ext uri="{FF2B5EF4-FFF2-40B4-BE49-F238E27FC236}">
                <a16:creationId xmlns:a16="http://schemas.microsoft.com/office/drawing/2014/main" id="{FA968867-D9AA-48E8-B8A0-2543A20DEC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7636" y="1235004"/>
            <a:ext cx="2285305" cy="108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50;p1">
            <a:extLst>
              <a:ext uri="{FF2B5EF4-FFF2-40B4-BE49-F238E27FC236}">
                <a16:creationId xmlns:a16="http://schemas.microsoft.com/office/drawing/2014/main" id="{FC8F1DF7-368A-4794-8769-3F09FEF7766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4823" y="873363"/>
            <a:ext cx="1331660" cy="1840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6F4D081-23C6-4706-BFBD-2B6DC91E70A9}"/>
              </a:ext>
            </a:extLst>
          </p:cNvPr>
          <p:cNvSpPr txBox="1"/>
          <p:nvPr/>
        </p:nvSpPr>
        <p:spPr>
          <a:xfrm>
            <a:off x="501059" y="4050530"/>
            <a:ext cx="814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1800"/>
            </a:pPr>
            <a:r>
              <a:rPr lang="fr-FR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 cas de besoin : </a:t>
            </a:r>
            <a:r>
              <a:rPr lang="fr-FR" sz="2400" u="sng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support@pix.fr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/>
          <p:cNvPicPr preferRelativeResize="0"/>
          <p:nvPr/>
        </p:nvPicPr>
        <p:blipFill rotWithShape="1">
          <a:blip r:embed="rId3">
            <a:alphaModFix/>
          </a:blip>
          <a:srcRect t="7986"/>
          <a:stretch/>
        </p:blipFill>
        <p:spPr>
          <a:xfrm>
            <a:off x="4004696" y="1263112"/>
            <a:ext cx="4751929" cy="249328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575184" y="901172"/>
            <a:ext cx="3119400" cy="3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" sz="1800">
                <a:latin typeface="Open Sans Light"/>
                <a:ea typeface="Open Sans Light"/>
                <a:cs typeface="Open Sans Light"/>
                <a:sym typeface="Open Sans Light"/>
              </a:rPr>
              <a:t>Je saisis le code du parcours qui m’a été transmis</a:t>
            </a:r>
            <a:endParaRPr sz="18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2663" y="1373850"/>
            <a:ext cx="660797" cy="11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583276" y="383282"/>
            <a:ext cx="3119400" cy="3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00000"/>
              </a:lnSpc>
              <a:buSzPts val="2700"/>
            </a:pPr>
            <a:br>
              <a:rPr lang="fr-FR" sz="1800" b="1" u="sng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fr-FR" sz="1800" b="1" u="sng" dirty="0">
                <a:latin typeface="Open Sans Light"/>
                <a:ea typeface="Open Sans Light"/>
                <a:cs typeface="Open Sans Light"/>
                <a:sym typeface="Open Sans Light"/>
              </a:rPr>
              <a:t>Option 2 : avec un lien internet</a:t>
            </a:r>
            <a:br>
              <a:rPr lang="fr-FR" sz="1800" u="sng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800" u="sng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800" u="sng" dirty="0"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-FR" sz="1800" u="sng" dirty="0"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18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Je tape </a:t>
            </a:r>
            <a: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  <a:t>ou je clique sur le lien internet</a:t>
            </a: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 (</a:t>
            </a:r>
            <a:r>
              <a:rPr lang="fr-FR" sz="1800" dirty="0">
                <a:latin typeface="Open Sans Light"/>
                <a:ea typeface="Open Sans Light"/>
                <a:cs typeface="Open Sans Light"/>
                <a:sym typeface="Open Sans Light"/>
              </a:rPr>
              <a:t>adresse </a:t>
            </a: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URL) envoyé par mon organisation et j’arrive sur la page de lancement du parcours</a:t>
            </a:r>
            <a:endParaRPr sz="18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endParaRPr sz="18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57" name="Google Shape;157;p31" descr="https://lh4.googleusercontent.com/9hJtN60JJMi0lHEsdsga4YIjCt8VefVl3WAkgnP-Iq-mIrlwyxWDib-eNsfW-YskuYGzF9Umod9K2r-n2kWfbkA2NXshC_H69MJDdJPcyUfsvLPxkjjYNoZohL4_c5UgRycyE7lK2i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9764" y="222837"/>
            <a:ext cx="3940954" cy="469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575187" y="514441"/>
            <a:ext cx="31194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Je</a:t>
            </a:r>
            <a: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clique sur « </a:t>
            </a:r>
            <a:r>
              <a:rPr lang="fr-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</a:t>
            </a:r>
            <a: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 commence »</a:t>
            </a:r>
            <a:endParaRPr sz="1800" b="0" i="0" u="none" strike="noStrike" cap="none" dirty="0">
              <a:solidFill>
                <a:srgbClr val="53585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endParaRPr sz="27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63" name="Google Shape;163;p32"/>
          <p:cNvPicPr preferRelativeResize="0"/>
          <p:nvPr/>
        </p:nvPicPr>
        <p:blipFill rotWithShape="1">
          <a:blip r:embed="rId3">
            <a:alphaModFix/>
          </a:blip>
          <a:srcRect l="23912" r="23886" b="40408"/>
          <a:stretch/>
        </p:blipFill>
        <p:spPr>
          <a:xfrm>
            <a:off x="4347594" y="638425"/>
            <a:ext cx="4168936" cy="3600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8558F83-A33C-45F3-9BAD-F4AB525DE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623" y="904717"/>
            <a:ext cx="657645" cy="350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575187" y="514441"/>
            <a:ext cx="31194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" sz="1800">
                <a:latin typeface="Open Sans Light"/>
                <a:ea typeface="Open Sans Light"/>
                <a:cs typeface="Open Sans Light"/>
                <a:sym typeface="Open Sans Light"/>
              </a:rPr>
              <a:t>Je</a:t>
            </a:r>
            <a:r>
              <a:rPr lang="fr" sz="18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crée </a:t>
            </a:r>
            <a:r>
              <a:rPr lang="fr" sz="1800">
                <a:latin typeface="Open Sans Light"/>
                <a:ea typeface="Open Sans Light"/>
                <a:cs typeface="Open Sans Light"/>
                <a:sym typeface="Open Sans Light"/>
              </a:rPr>
              <a:t>m</a:t>
            </a:r>
            <a:r>
              <a:rPr lang="fr" sz="18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 compte Pix (lors de la 1ère connexion à Pix*) et </a:t>
            </a:r>
            <a:r>
              <a:rPr lang="fr" sz="1800">
                <a:latin typeface="Open Sans Light"/>
                <a:ea typeface="Open Sans Light"/>
                <a:cs typeface="Open Sans Light"/>
                <a:sym typeface="Open Sans Light"/>
              </a:rPr>
              <a:t>je me</a:t>
            </a:r>
            <a:r>
              <a:rPr lang="fr" sz="1800" b="0" i="0" u="none" strike="noStrike" cap="none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connecte.</a:t>
            </a:r>
            <a:endParaRPr sz="1800" b="0" i="0" u="none" strike="noStrike" cap="none">
              <a:solidFill>
                <a:srgbClr val="53585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endParaRPr sz="2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endParaRPr sz="2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" sz="1200">
                <a:latin typeface="Open Sans Light"/>
                <a:ea typeface="Open Sans Light"/>
                <a:cs typeface="Open Sans Light"/>
                <a:sym typeface="Open Sans Light"/>
              </a:rPr>
              <a:t>*si j’ai déjà un compte Pix, je peux l’utiliser pour me connecter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69" name="Google Shape;16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060" y="760719"/>
            <a:ext cx="5304136" cy="323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body" idx="1"/>
          </p:nvPr>
        </p:nvSpPr>
        <p:spPr>
          <a:xfrm>
            <a:off x="527606" y="481594"/>
            <a:ext cx="4891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00"/>
              <a:buNone/>
            </a:pPr>
            <a:r>
              <a:rPr lang="fr" sz="1800"/>
              <a:t>Je renseigne l’identifiant demandé (optionnel)</a:t>
            </a:r>
            <a:endParaRPr sz="1800"/>
          </a:p>
        </p:txBody>
      </p:sp>
      <p:sp>
        <p:nvSpPr>
          <p:cNvPr id="175" name="Google Shape;175;p34"/>
          <p:cNvSpPr>
            <a:spLocks noGrp="1"/>
          </p:cNvSpPr>
          <p:nvPr>
            <p:ph type="pic" idx="3"/>
          </p:nvPr>
        </p:nvSpPr>
        <p:spPr>
          <a:xfrm>
            <a:off x="12699118" y="7373276"/>
            <a:ext cx="6984900" cy="4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85F"/>
              </a:buClr>
              <a:buSzPts val="400"/>
              <a:buFont typeface="Open Sans Light"/>
              <a:buNone/>
            </a:pPr>
            <a:endParaRPr sz="1200" b="0" i="0" u="none" strike="noStrike" cap="none">
              <a:solidFill>
                <a:srgbClr val="53585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6" name="Google Shape;17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706" y="1709858"/>
            <a:ext cx="7052590" cy="314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body" idx="1"/>
          </p:nvPr>
        </p:nvSpPr>
        <p:spPr>
          <a:xfrm>
            <a:off x="527606" y="481594"/>
            <a:ext cx="46158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00"/>
              <a:buNone/>
            </a:pPr>
            <a:r>
              <a:rPr lang="fr" sz="1800"/>
              <a:t>Je prends connaissance des 4 “règles du jeu” de Pix</a:t>
            </a:r>
            <a:endParaRPr sz="1800"/>
          </a:p>
        </p:txBody>
      </p:sp>
      <p:pic>
        <p:nvPicPr>
          <p:cNvPr id="182" name="Google Shape;18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2953" y="1618301"/>
            <a:ext cx="3211391" cy="183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550" y="1633556"/>
            <a:ext cx="3203930" cy="180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8980" y="2995425"/>
            <a:ext cx="3203930" cy="183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1010" y="2991936"/>
            <a:ext cx="3211390" cy="1839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xfrm>
            <a:off x="431378" y="449714"/>
            <a:ext cx="22860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700"/>
              <a:buFont typeface="Open Sans Light"/>
              <a:buNone/>
            </a:pPr>
            <a:r>
              <a:rPr lang="fr" sz="1800" dirty="0">
                <a:latin typeface="Open Sans Light"/>
                <a:ea typeface="Open Sans Light"/>
                <a:cs typeface="Open Sans Light"/>
                <a:sym typeface="Open Sans Light"/>
              </a:rPr>
              <a:t>Je </a:t>
            </a:r>
            <a: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commence le test.</a:t>
            </a:r>
            <a:b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fr" sz="18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fr" sz="16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 n</a:t>
            </a:r>
            <a:r>
              <a:rPr lang="fr-FR" sz="16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om du test s’affiche en haut de la page </a:t>
            </a:r>
            <a:r>
              <a:rPr lang="fr-FR" sz="1600" b="0" i="1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(exemple : « Diagnostic </a:t>
            </a:r>
            <a:r>
              <a:rPr lang="fr-FR" sz="1600" b="0" i="1" u="none" strike="noStrike" cap="none" dirty="0" err="1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Pix</a:t>
            </a:r>
            <a:r>
              <a:rPr lang="fr-FR" sz="1600" b="0" i="1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Emploi »). </a:t>
            </a:r>
            <a:r>
              <a:rPr lang="fr-FR" sz="1600" b="0" i="0" u="none" strike="noStrike" cap="none" dirty="0">
                <a:solidFill>
                  <a:srgbClr val="5358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Il permet d’être certain de réaliser le bon test.</a:t>
            </a:r>
            <a:endParaRPr sz="16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9C3E5F-C123-4854-9160-D167020F1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015" y="983182"/>
            <a:ext cx="5331607" cy="31771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AF1701-CA98-4C8F-BEE8-01FEC16D80AD}"/>
              </a:ext>
            </a:extLst>
          </p:cNvPr>
          <p:cNvSpPr/>
          <p:nvPr/>
        </p:nvSpPr>
        <p:spPr>
          <a:xfrm>
            <a:off x="4110754" y="1047918"/>
            <a:ext cx="979136" cy="230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Affichage à l'écran (16:9)</PresentationFormat>
  <Paragraphs>40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2" baseType="lpstr">
      <vt:lpstr>Arial</vt:lpstr>
      <vt:lpstr>Open Sans SemiBold</vt:lpstr>
      <vt:lpstr>Roboto Light</vt:lpstr>
      <vt:lpstr>Gill Sans</vt:lpstr>
      <vt:lpstr>Open Sans</vt:lpstr>
      <vt:lpstr>Calibri</vt:lpstr>
      <vt:lpstr>Roboto Thin</vt:lpstr>
      <vt:lpstr>Avenir</vt:lpstr>
      <vt:lpstr>Helvetica Neue</vt:lpstr>
      <vt:lpstr>Open Sans Light</vt:lpstr>
      <vt:lpstr>Merriweather Sans</vt:lpstr>
      <vt:lpstr>White</vt:lpstr>
      <vt:lpstr>Présentation PowerPoint</vt:lpstr>
      <vt:lpstr> Option 1 : avec un code parcours      Je me rends sur le site pix.fr et je clique sur « saisir mon code » </vt:lpstr>
      <vt:lpstr>Je saisis le code du parcours qui m’a été transmis</vt:lpstr>
      <vt:lpstr> Option 2 : avec un lien internet     Je tape ou je clique sur le lien internet (adresse URL) envoyé par mon organisation et j’arrive sur la page de lancement du parcours </vt:lpstr>
      <vt:lpstr>Je clique sur « Je commence » </vt:lpstr>
      <vt:lpstr>Je crée mon compte Pix (lors de la 1ère connexion à Pix*) et je me connecte.   *si j’ai déjà un compte Pix, je peux l’utiliser pour me connecter</vt:lpstr>
      <vt:lpstr>Présentation PowerPoint</vt:lpstr>
      <vt:lpstr>Présentation PowerPoint</vt:lpstr>
      <vt:lpstr>Je commence le test.   Le nom du test s’affiche en haut de la page (exemple : « Diagnostic Pix Emploi »). Il permet d’être certain de réaliser le bon test.</vt:lpstr>
      <vt:lpstr>Toutes les 5 questions, je peux :  - visualiser mon avancée dans le parcours, grâce à la jauge d’avancement  - prendre connaissance de mes réussites et de mes erreurs</vt:lpstr>
      <vt:lpstr>En cliquant sur « Réponses et tutos », je peux aussi consulter des tutoriels pour progresser</vt:lpstr>
      <vt:lpstr>Je suis notifié pendant mon parcours de test quand je gagne des niveaux. </vt:lpstr>
      <vt:lpstr>Présentation PowerPoint</vt:lpstr>
      <vt:lpstr>À la fin du test, je visualise mes résultats et je les envoie à l’organisateur du parcours, en cliquant sur « J’envoie mes résultats »    </vt:lpstr>
      <vt:lpstr>Si je n’ai pas envoyé mes résultats, un message me le notifie depuis mon compte Pix et me permet de les partager, en cliquant sur « Continuer »     </vt:lpstr>
      <vt:lpstr>Présentation PowerPoint</vt:lpstr>
      <vt:lpstr>Présentation PowerPoint</vt:lpstr>
      <vt:lpstr>En cliquant sur une carte de compétence, je peux aussi retrouver tous les tutos qui m’ont été proposés en cours de test, sur les questions que je n’ai pas réussies.  </vt:lpstr>
      <vt:lpstr>  Pour cela, je ne peux pas utiliser le même code parcours ou le même lien de test : je dois demander à mon conseiller de m’inviter à rejoindre un nouveau parcours.  Je dois respecter un délai de 4 jours minimum entre deux tentatives sur un même test.  En commençant le parcours, l’écran ci-contre s’affiche. En cliquant sur « Je retente », je peux effectuer de nouveau le test. Je ne recommencerai pas à zéro : seules les questions échouées la première fois me seront posées de nouveau.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Jean-François PLARD</cp:lastModifiedBy>
  <cp:revision>10</cp:revision>
  <dcterms:modified xsi:type="dcterms:W3CDTF">2020-03-13T11:09:55Z</dcterms:modified>
</cp:coreProperties>
</file>